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425" r:id="rId2"/>
    <p:sldId id="458" r:id="rId3"/>
    <p:sldId id="457" r:id="rId4"/>
    <p:sldId id="455" r:id="rId5"/>
    <p:sldId id="454" r:id="rId6"/>
    <p:sldId id="426" r:id="rId7"/>
    <p:sldId id="427" r:id="rId8"/>
    <p:sldId id="428" r:id="rId9"/>
    <p:sldId id="459" r:id="rId10"/>
    <p:sldId id="435" r:id="rId11"/>
    <p:sldId id="434" r:id="rId12"/>
    <p:sldId id="429" r:id="rId13"/>
    <p:sldId id="430" r:id="rId14"/>
    <p:sldId id="440" r:id="rId15"/>
    <p:sldId id="441" r:id="rId16"/>
    <p:sldId id="442" r:id="rId17"/>
    <p:sldId id="460" r:id="rId18"/>
    <p:sldId id="437" r:id="rId19"/>
    <p:sldId id="436" r:id="rId20"/>
    <p:sldId id="438" r:id="rId21"/>
    <p:sldId id="439" r:id="rId22"/>
    <p:sldId id="431" r:id="rId23"/>
    <p:sldId id="432" r:id="rId24"/>
    <p:sldId id="443" r:id="rId25"/>
    <p:sldId id="444" r:id="rId26"/>
    <p:sldId id="445" r:id="rId27"/>
    <p:sldId id="446" r:id="rId28"/>
    <p:sldId id="447" r:id="rId29"/>
    <p:sldId id="448" r:id="rId30"/>
    <p:sldId id="450" r:id="rId31"/>
    <p:sldId id="449" r:id="rId32"/>
    <p:sldId id="420" r:id="rId3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帐户" initials="M帐" lastIdx="1" clrIdx="0">
    <p:extLst>
      <p:ext uri="{19B8F6BF-5375-455C-9EA6-DF929625EA0E}">
        <p15:presenceInfo xmlns:p15="http://schemas.microsoft.com/office/powerpoint/2012/main" userId="2bea33e03a8b0a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FF"/>
    <a:srgbClr val="002060"/>
    <a:srgbClr val="FFF2CC"/>
    <a:srgbClr val="BFBFBF"/>
    <a:srgbClr val="F5E4D0"/>
    <a:srgbClr val="A6644D"/>
    <a:srgbClr val="FFCC99"/>
    <a:srgbClr val="BBE0E3"/>
    <a:srgbClr val="9505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8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2F96D-D4BA-4B9A-8495-86B58C5F173B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3A347-1DBF-48C0-9A81-BBB76E38F7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011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167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27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00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606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621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6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746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435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004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962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095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12BF2-22B9-40E6-B921-2348B1E38F25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35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86328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3021345" y="-1083"/>
            <a:ext cx="30572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中断逻辑控制图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1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"/>
          <a:stretch>
            <a:fillRect/>
          </a:stretch>
        </p:blipFill>
        <p:spPr bwMode="auto">
          <a:xfrm>
            <a:off x="118610" y="1471376"/>
            <a:ext cx="8820150" cy="485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接箭头连接符 10"/>
          <p:cNvCxnSpPr/>
          <p:nvPr/>
        </p:nvCxnSpPr>
        <p:spPr>
          <a:xfrm flipH="1">
            <a:off x="2634560" y="1247406"/>
            <a:ext cx="971941" cy="1636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2670774" y="1253061"/>
            <a:ext cx="933710" cy="3224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213980" y="6206990"/>
            <a:ext cx="1448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串行发送和接收标志</a:t>
            </a:r>
            <a:endParaRPr lang="zh-CN" altLang="en-US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 flipV="1">
            <a:off x="2888055" y="5319121"/>
            <a:ext cx="651851" cy="88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 flipV="1">
            <a:off x="2888055" y="5681207"/>
            <a:ext cx="651851" cy="525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8882" y="5828720"/>
            <a:ext cx="1193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外部中断请求标志</a:t>
            </a:r>
            <a:endParaRPr lang="zh-CN" altLang="en-US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1020726" y="2367691"/>
            <a:ext cx="1433295" cy="3436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1020726" y="4003819"/>
            <a:ext cx="1351282" cy="1800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778511" y="1303764"/>
            <a:ext cx="204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定时器控制寄存器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236747" y="864350"/>
            <a:ext cx="160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计数溢出标志</a:t>
            </a:r>
            <a:endParaRPr lang="zh-CN" altLang="en-US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794294" y="1317488"/>
            <a:ext cx="1511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中断允许寄存器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56084" y="5786312"/>
            <a:ext cx="1664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串行口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控制寄存器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160653" y="1293131"/>
            <a:ext cx="169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中断优先级寄存器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62898" y="4992558"/>
            <a:ext cx="37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( )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62896" y="5387805"/>
            <a:ext cx="37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( )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89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86328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1667437" y="19391"/>
            <a:ext cx="59193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6.2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定时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计数器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的四种工作方式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86402" y="818038"/>
            <a:ext cx="8449352" cy="192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CN" sz="28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6.2.1 </a:t>
            </a:r>
            <a:r>
              <a:rPr lang="zh-CN" altLang="en-US" sz="28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方式</a:t>
            </a:r>
            <a:r>
              <a:rPr lang="en-US" altLang="zh-CN" sz="28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0 —— 13</a:t>
            </a:r>
            <a:r>
              <a:rPr lang="zh-CN" altLang="en-US" sz="28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位计数器模式（以</a:t>
            </a:r>
            <a:r>
              <a:rPr lang="en-US" altLang="zh-CN" sz="28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T1</a:t>
            </a:r>
            <a:r>
              <a:rPr lang="zh-CN" altLang="en-US" sz="28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为例）</a:t>
            </a:r>
          </a:p>
          <a:p>
            <a:pPr marL="0" indent="0" algn="just" eaLnBrk="1" hangingPunct="1">
              <a:lnSpc>
                <a:spcPct val="120000"/>
              </a:lnSpc>
              <a:spcBef>
                <a:spcPts val="1200"/>
              </a:spcBef>
              <a:buFontTx/>
              <a:buNone/>
            </a:pP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方式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位计数，由</a:t>
            </a:r>
            <a:r>
              <a:rPr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TL1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位（高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位未用）和</a:t>
            </a:r>
            <a:r>
              <a:rPr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TH1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位组成加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计数器。</a:t>
            </a:r>
            <a:r>
              <a:rPr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TL1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位溢出时向</a:t>
            </a:r>
            <a:r>
              <a:rPr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TH1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进位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TH1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溢出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时，置位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TCON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TF1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标志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，向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发出中断请求。</a:t>
            </a:r>
          </a:p>
          <a:p>
            <a:pPr marL="0" indent="0" algn="just" eaLnBrk="1" hangingPunct="1">
              <a:lnSpc>
                <a:spcPct val="120000"/>
              </a:lnSpc>
              <a:buFontTx/>
              <a:buNone/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92664" y="3286653"/>
            <a:ext cx="8668912" cy="2989263"/>
            <a:chOff x="186815" y="2291043"/>
            <a:chExt cx="8668912" cy="2989263"/>
          </a:xfrm>
        </p:grpSpPr>
        <p:grpSp>
          <p:nvGrpSpPr>
            <p:cNvPr id="5" name="组合 4"/>
            <p:cNvGrpSpPr/>
            <p:nvPr/>
          </p:nvGrpSpPr>
          <p:grpSpPr>
            <a:xfrm>
              <a:off x="286402" y="2291043"/>
              <a:ext cx="8569325" cy="2989263"/>
              <a:chOff x="360064" y="2287185"/>
              <a:chExt cx="8569325" cy="2989263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5319414" y="4158575"/>
                <a:ext cx="1628775" cy="311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高三位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弃用</a:t>
                </a:r>
              </a:p>
            </p:txBody>
          </p:sp>
          <p:sp>
            <p:nvSpPr>
              <p:cNvPr id="15" name="Line 5"/>
              <p:cNvSpPr>
                <a:spLocks noChangeShapeType="1"/>
              </p:cNvSpPr>
              <p:nvPr/>
            </p:nvSpPr>
            <p:spPr bwMode="auto">
              <a:xfrm flipH="1" flipV="1">
                <a:off x="6132849" y="3288625"/>
                <a:ext cx="1588" cy="82708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rIns="0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Rectangle 7"/>
              <p:cNvSpPr>
                <a:spLocks noChangeArrowheads="1"/>
              </p:cNvSpPr>
              <p:nvPr/>
            </p:nvSpPr>
            <p:spPr bwMode="auto">
              <a:xfrm>
                <a:off x="4528685" y="4790672"/>
                <a:ext cx="3327400" cy="396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r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T1</a:t>
                </a:r>
                <a:r>
                  <a:rPr lang="zh-CN" altLang="en-US" sz="20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方式</a:t>
                </a:r>
                <a:r>
                  <a:rPr lang="en-US" altLang="zh-CN" sz="20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0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控制</a:t>
                </a:r>
                <a:r>
                  <a:rPr lang="zh-CN" altLang="en-US" sz="2000" dirty="0" smtClea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逻辑电路图</a:t>
                </a:r>
                <a:endParaRPr lang="zh-CN" altLang="en-US" sz="20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Rectangle 71"/>
              <p:cNvSpPr>
                <a:spLocks noChangeArrowheads="1"/>
              </p:cNvSpPr>
              <p:nvPr/>
            </p:nvSpPr>
            <p:spPr bwMode="auto">
              <a:xfrm>
                <a:off x="5951239" y="2904450"/>
                <a:ext cx="396875" cy="349250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xmlns="" id="{6AD68C9F-3E8D-4D6C-B10B-F6E2108407E6}"/>
                  </a:ext>
                </a:extLst>
              </p:cNvPr>
              <p:cNvGrpSpPr/>
              <p:nvPr/>
            </p:nvGrpSpPr>
            <p:grpSpPr>
              <a:xfrm>
                <a:off x="360064" y="2287185"/>
                <a:ext cx="8569325" cy="2989263"/>
                <a:chOff x="323850" y="3429000"/>
                <a:chExt cx="8569325" cy="2989263"/>
              </a:xfrm>
            </p:grpSpPr>
            <p:sp>
              <p:nvSpPr>
                <p:cNvPr id="22" name="Line 137">
                  <a:extLst>
                    <a:ext uri="{FF2B5EF4-FFF2-40B4-BE49-F238E27FC236}">
                      <a16:creationId xmlns:a16="http://schemas.microsoft.com/office/drawing/2014/main" xmlns="" id="{637B659A-E0C3-465C-9932-9B2B262F60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74110" y="3753036"/>
                  <a:ext cx="21682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" name="Line 174">
                  <a:extLst>
                    <a:ext uri="{FF2B5EF4-FFF2-40B4-BE49-F238E27FC236}">
                      <a16:creationId xmlns:a16="http://schemas.microsoft.com/office/drawing/2014/main" xmlns="" id="{0F860320-D5BF-4E87-9116-247CFC371A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41454" y="5697252"/>
                  <a:ext cx="198398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Line 174">
                  <a:extLst>
                    <a:ext uri="{FF2B5EF4-FFF2-40B4-BE49-F238E27FC236}">
                      <a16:creationId xmlns:a16="http://schemas.microsoft.com/office/drawing/2014/main" xmlns="" id="{E2875C54-9722-4DE7-AFF8-FFEAEC2E85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43808" y="5913276"/>
                  <a:ext cx="198398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AutoShape 123">
                  <a:extLst>
                    <a:ext uri="{FF2B5EF4-FFF2-40B4-BE49-F238E27FC236}">
                      <a16:creationId xmlns:a16="http://schemas.microsoft.com/office/drawing/2014/main" xmlns="" id="{1D40D0B3-D0E2-41F8-848A-F681692095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167245">
                  <a:off x="6669636" y="4120734"/>
                  <a:ext cx="233363" cy="940633"/>
                </a:xfrm>
                <a:prstGeom prst="leftBrace">
                  <a:avLst>
                    <a:gd name="adj1" fmla="val 33447"/>
                    <a:gd name="adj2" fmla="val 50000"/>
                  </a:avLst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Rectangle 124">
                  <a:extLst>
                    <a:ext uri="{FF2B5EF4-FFF2-40B4-BE49-F238E27FC236}">
                      <a16:creationId xmlns:a16="http://schemas.microsoft.com/office/drawing/2014/main" xmlns="" id="{222B8EB0-A95A-4BBF-959F-2DAD5A9F0D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625" y="4043363"/>
                  <a:ext cx="658443" cy="381000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20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Oval 125">
                  <a:extLst>
                    <a:ext uri="{FF2B5EF4-FFF2-40B4-BE49-F238E27FC236}">
                      <a16:creationId xmlns:a16="http://schemas.microsoft.com/office/drawing/2014/main" xmlns="" id="{91938188-1B5B-40DA-96F5-76830115CD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3745" y="4195763"/>
                  <a:ext cx="156241" cy="152400"/>
                </a:xfrm>
                <a:prstGeom prst="ellipse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Oval 126">
                  <a:extLst>
                    <a:ext uri="{FF2B5EF4-FFF2-40B4-BE49-F238E27FC236}">
                      <a16:creationId xmlns:a16="http://schemas.microsoft.com/office/drawing/2014/main" xmlns="" id="{FC204D6A-AE70-49C9-A429-FF22B7E3A2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347" y="4195763"/>
                  <a:ext cx="156241" cy="152400"/>
                </a:xfrm>
                <a:prstGeom prst="ellipse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" name="Line 127">
                  <a:extLst>
                    <a:ext uri="{FF2B5EF4-FFF2-40B4-BE49-F238E27FC236}">
                      <a16:creationId xmlns:a16="http://schemas.microsoft.com/office/drawing/2014/main" xmlns="" id="{15DD372F-1E16-4469-90F9-B8CD99F1D6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24477" y="4070350"/>
                  <a:ext cx="333207" cy="15875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" name="Line 128">
                  <a:extLst>
                    <a:ext uri="{FF2B5EF4-FFF2-40B4-BE49-F238E27FC236}">
                      <a16:creationId xmlns:a16="http://schemas.microsoft.com/office/drawing/2014/main" xmlns="" id="{5B5B2850-6F5D-40FF-AD4E-30E5DBB5C3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175662" y="4230688"/>
                  <a:ext cx="361905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" name="Oval 129">
                  <a:extLst>
                    <a:ext uri="{FF2B5EF4-FFF2-40B4-BE49-F238E27FC236}">
                      <a16:creationId xmlns:a16="http://schemas.microsoft.com/office/drawing/2014/main" xmlns="" id="{C73540E6-16EF-4EB2-9986-476EAA0080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2541" y="4149725"/>
                  <a:ext cx="156241" cy="152400"/>
                </a:xfrm>
                <a:prstGeom prst="ellipse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Line 130">
                  <a:extLst>
                    <a:ext uri="{FF2B5EF4-FFF2-40B4-BE49-F238E27FC236}">
                      <a16:creationId xmlns:a16="http://schemas.microsoft.com/office/drawing/2014/main" xmlns="" id="{6FDB76C1-FBEE-4D4B-B63A-A6B19ADD0C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68782" y="4225925"/>
                  <a:ext cx="546843" cy="1588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Line 131">
                  <a:extLst>
                    <a:ext uri="{FF2B5EF4-FFF2-40B4-BE49-F238E27FC236}">
                      <a16:creationId xmlns:a16="http://schemas.microsoft.com/office/drawing/2014/main" xmlns="" id="{F7E3E23F-979E-465D-81BD-4BF8700DC2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576586" y="4378325"/>
                  <a:ext cx="4783" cy="53340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" name="Line 132">
                  <a:extLst>
                    <a:ext uri="{FF2B5EF4-FFF2-40B4-BE49-F238E27FC236}">
                      <a16:creationId xmlns:a16="http://schemas.microsoft.com/office/drawing/2014/main" xmlns="" id="{657A403D-02C0-45F6-9651-EBB30E0D88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81369" y="3753036"/>
                  <a:ext cx="0" cy="326336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" name="Line 133">
                  <a:extLst>
                    <a:ext uri="{FF2B5EF4-FFF2-40B4-BE49-F238E27FC236}">
                      <a16:creationId xmlns:a16="http://schemas.microsoft.com/office/drawing/2014/main" xmlns="" id="{40652936-C9C1-4C03-8A69-C3F5352DA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20345" y="4073525"/>
                  <a:ext cx="392196" cy="15240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" name="Rectangle 134">
                  <a:extLst>
                    <a:ext uri="{FF2B5EF4-FFF2-40B4-BE49-F238E27FC236}">
                      <a16:creationId xmlns:a16="http://schemas.microsoft.com/office/drawing/2014/main" xmlns="" id="{59C31197-4EDF-442E-9C52-FB4A59D02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7584" y="3536950"/>
                  <a:ext cx="819467" cy="381000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8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振荡器</a:t>
                  </a:r>
                </a:p>
              </p:txBody>
            </p:sp>
            <p:sp>
              <p:nvSpPr>
                <p:cNvPr id="37" name="Rectangle 135">
                  <a:extLst>
                    <a:ext uri="{FF2B5EF4-FFF2-40B4-BE49-F238E27FC236}">
                      <a16:creationId xmlns:a16="http://schemas.microsoft.com/office/drawing/2014/main" xmlns="" id="{B6996685-AC1A-41D4-BB42-F0F5BF89ED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5469" y="3540125"/>
                  <a:ext cx="546843" cy="381000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1/12</a:t>
                  </a:r>
                </a:p>
              </p:txBody>
            </p:sp>
            <p:sp>
              <p:nvSpPr>
                <p:cNvPr id="38" name="Line 137">
                  <a:extLst>
                    <a:ext uri="{FF2B5EF4-FFF2-40B4-BE49-F238E27FC236}">
                      <a16:creationId xmlns:a16="http://schemas.microsoft.com/office/drawing/2014/main" xmlns="" id="{255D65D7-8BFF-4CF2-9D36-0B6C68064A9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47051" y="3733800"/>
                  <a:ext cx="21682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Line 139">
                  <a:extLst>
                    <a:ext uri="{FF2B5EF4-FFF2-40B4-BE49-F238E27FC236}">
                      <a16:creationId xmlns:a16="http://schemas.microsoft.com/office/drawing/2014/main" xmlns="" id="{97C4E419-0162-4690-AC79-2D4716B0DD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59878" y="5445125"/>
                  <a:ext cx="1750518" cy="1588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Line 142">
                  <a:extLst>
                    <a:ext uri="{FF2B5EF4-FFF2-40B4-BE49-F238E27FC236}">
                      <a16:creationId xmlns:a16="http://schemas.microsoft.com/office/drawing/2014/main" xmlns="" id="{28A9309B-D3A5-4777-BAF1-4AF0789FA1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047353" y="5684462"/>
                  <a:ext cx="0" cy="242051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" name="Line 145">
                  <a:extLst>
                    <a:ext uri="{FF2B5EF4-FFF2-40B4-BE49-F238E27FC236}">
                      <a16:creationId xmlns:a16="http://schemas.microsoft.com/office/drawing/2014/main" xmlns="" id="{C9D2FFB5-8C32-46D4-BE23-8B59FD8E34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44638" y="5805488"/>
                  <a:ext cx="371470" cy="1588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Line 146">
                  <a:extLst>
                    <a:ext uri="{FF2B5EF4-FFF2-40B4-BE49-F238E27FC236}">
                      <a16:creationId xmlns:a16="http://schemas.microsoft.com/office/drawing/2014/main" xmlns="" id="{8CACFBD5-5780-467B-998C-AFC4362E8A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8602" y="6021388"/>
                  <a:ext cx="21682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" name="Line 147">
                  <a:extLst>
                    <a:ext uri="{FF2B5EF4-FFF2-40B4-BE49-F238E27FC236}">
                      <a16:creationId xmlns:a16="http://schemas.microsoft.com/office/drawing/2014/main" xmlns="" id="{3F4E0578-7453-442E-A175-63E316E0D6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203521" y="6021388"/>
                  <a:ext cx="156241" cy="22860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" name="Line 148">
                  <a:extLst>
                    <a:ext uri="{FF2B5EF4-FFF2-40B4-BE49-F238E27FC236}">
                      <a16:creationId xmlns:a16="http://schemas.microsoft.com/office/drawing/2014/main" xmlns="" id="{EC01750A-681B-4DC3-9CD9-26F3D95A1C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44638" y="6237288"/>
                  <a:ext cx="763666" cy="1588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" name="Line 149">
                  <a:extLst>
                    <a:ext uri="{FF2B5EF4-FFF2-40B4-BE49-F238E27FC236}">
                      <a16:creationId xmlns:a16="http://schemas.microsoft.com/office/drawing/2014/main" xmlns="" id="{AC6C22DF-8212-44FB-8A9A-9DDD80E8B1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203521" y="5810027"/>
                  <a:ext cx="361905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" name="Line 150">
                  <a:extLst>
                    <a:ext uri="{FF2B5EF4-FFF2-40B4-BE49-F238E27FC236}">
                      <a16:creationId xmlns:a16="http://schemas.microsoft.com/office/drawing/2014/main" xmlns="" id="{16F9C87F-FC9C-4B53-93E2-CFFFA1840F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79712" y="4905375"/>
                  <a:ext cx="108571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" name="Rectangle 151">
                  <a:extLst>
                    <a:ext uri="{FF2B5EF4-FFF2-40B4-BE49-F238E27FC236}">
                      <a16:creationId xmlns:a16="http://schemas.microsoft.com/office/drawing/2014/main" xmlns="" id="{9A9000B0-A755-44D9-AC36-6389DEDEC1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3466" y="4797425"/>
                  <a:ext cx="816278" cy="287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(</a:t>
                  </a:r>
                  <a:r>
                    <a:rPr kumimoji="0" lang="zh-CN" altLang="en-US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低</a:t>
                  </a: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</a:t>
                  </a:r>
                  <a:r>
                    <a:rPr kumimoji="0" lang="zh-CN" altLang="en-US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位</a:t>
                  </a: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)</a:t>
                  </a:r>
                </a:p>
              </p:txBody>
            </p:sp>
            <p:sp>
              <p:nvSpPr>
                <p:cNvPr id="48" name="Rectangle 152">
                  <a:extLst>
                    <a:ext uri="{FF2B5EF4-FFF2-40B4-BE49-F238E27FC236}">
                      <a16:creationId xmlns:a16="http://schemas.microsoft.com/office/drawing/2014/main" xmlns="" id="{6013DBFC-741F-4FAA-949F-6C96C0B8CB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33243" y="4059238"/>
                  <a:ext cx="483071" cy="346075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TF1</a:t>
                  </a:r>
                </a:p>
              </p:txBody>
            </p:sp>
            <p:sp>
              <p:nvSpPr>
                <p:cNvPr id="49" name="Line 153">
                  <a:extLst>
                    <a:ext uri="{FF2B5EF4-FFF2-40B4-BE49-F238E27FC236}">
                      <a16:creationId xmlns:a16="http://schemas.microsoft.com/office/drawing/2014/main" xmlns="" id="{B60CEFB0-4141-427F-8207-3708831711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57430" y="4227513"/>
                  <a:ext cx="274218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0" name="Line 154">
                  <a:extLst>
                    <a:ext uri="{FF2B5EF4-FFF2-40B4-BE49-F238E27FC236}">
                      <a16:creationId xmlns:a16="http://schemas.microsoft.com/office/drawing/2014/main" xmlns="" id="{9AA51711-458D-444C-AFD9-C502B7B685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9068" y="4225925"/>
                  <a:ext cx="234361" cy="1588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1" name="Rectangle 155">
                  <a:extLst>
                    <a:ext uri="{FF2B5EF4-FFF2-40B4-BE49-F238E27FC236}">
                      <a16:creationId xmlns:a16="http://schemas.microsoft.com/office/drawing/2014/main" xmlns="" id="{79613985-6CD5-45C1-95DA-3C5EF8FFF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2120" y="4116388"/>
                  <a:ext cx="711055" cy="261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中断</a:t>
                  </a:r>
                </a:p>
              </p:txBody>
            </p:sp>
            <p:sp>
              <p:nvSpPr>
                <p:cNvPr id="52" name="Rectangle 156">
                  <a:extLst>
                    <a:ext uri="{FF2B5EF4-FFF2-40B4-BE49-F238E27FC236}">
                      <a16:creationId xmlns:a16="http://schemas.microsoft.com/office/drawing/2014/main" xmlns="" id="{790C1C10-7290-45CF-8285-03D1E352D9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9229" y="3606800"/>
                  <a:ext cx="1603859" cy="381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启动控制</a:t>
                  </a:r>
                </a:p>
              </p:txBody>
            </p:sp>
            <p:sp>
              <p:nvSpPr>
                <p:cNvPr id="53" name="Rectangle 157">
                  <a:extLst>
                    <a:ext uri="{FF2B5EF4-FFF2-40B4-BE49-F238E27FC236}">
                      <a16:creationId xmlns:a16="http://schemas.microsoft.com/office/drawing/2014/main" xmlns="" id="{7D54C86E-0850-45D3-BA21-93FFD19387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262" y="4725988"/>
                  <a:ext cx="1123977" cy="3905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CC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T1</a:t>
                  </a:r>
                  <a:r>
                    <a:rPr kumimoji="0" lang="zh-CN" altLang="en-US" sz="20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CC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引脚</a:t>
                  </a:r>
                  <a:endParaRPr kumimoji="0" lang="zh-CN" altLang="en-US" sz="20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4" name="Rectangle 158">
                  <a:extLst>
                    <a:ext uri="{FF2B5EF4-FFF2-40B4-BE49-F238E27FC236}">
                      <a16:creationId xmlns:a16="http://schemas.microsoft.com/office/drawing/2014/main" xmlns="" id="{A907A1F6-8603-42D7-ABCC-02A003BA13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241" y="5229225"/>
                  <a:ext cx="556408" cy="381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TR1</a:t>
                  </a:r>
                </a:p>
              </p:txBody>
            </p:sp>
            <p:sp>
              <p:nvSpPr>
                <p:cNvPr id="55" name="Rectangle 159">
                  <a:extLst>
                    <a:ext uri="{FF2B5EF4-FFF2-40B4-BE49-F238E27FC236}">
                      <a16:creationId xmlns:a16="http://schemas.microsoft.com/office/drawing/2014/main" xmlns="" id="{51B0E2EA-74E0-4371-A4AE-38FD33322C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577" y="5597525"/>
                  <a:ext cx="703083" cy="381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GATE</a:t>
                  </a:r>
                </a:p>
              </p:txBody>
            </p:sp>
            <p:sp>
              <p:nvSpPr>
                <p:cNvPr id="56" name="Rectangle 160">
                  <a:extLst>
                    <a:ext uri="{FF2B5EF4-FFF2-40B4-BE49-F238E27FC236}">
                      <a16:creationId xmlns:a16="http://schemas.microsoft.com/office/drawing/2014/main" xmlns="" id="{19EE4A91-D1B3-447F-8F06-2E8FCB91E8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005" y="6130925"/>
                  <a:ext cx="714243" cy="287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CC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INT1</a:t>
                  </a:r>
                  <a:r>
                    <a:rPr kumimoji="0" lang="zh-CN" altLang="en-US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CC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引脚</a:t>
                  </a:r>
                </a:p>
              </p:txBody>
            </p:sp>
            <p:sp>
              <p:nvSpPr>
                <p:cNvPr id="57" name="Line 161">
                  <a:extLst>
                    <a:ext uri="{FF2B5EF4-FFF2-40B4-BE49-F238E27FC236}">
                      <a16:creationId xmlns:a16="http://schemas.microsoft.com/office/drawing/2014/main" xmlns="" id="{835ACD58-C8CD-4DA1-93DD-867EA14D4C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3850" y="6130925"/>
                  <a:ext cx="546843" cy="158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8" name="Rectangle 162">
                  <a:extLst>
                    <a:ext uri="{FF2B5EF4-FFF2-40B4-BE49-F238E27FC236}">
                      <a16:creationId xmlns:a16="http://schemas.microsoft.com/office/drawing/2014/main" xmlns="" id="{33AF0B65-6873-4305-A023-85B2B17564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4998" y="3646488"/>
                  <a:ext cx="629746" cy="3603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CC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C/T=0</a:t>
                  </a:r>
                </a:p>
              </p:txBody>
            </p:sp>
            <p:sp>
              <p:nvSpPr>
                <p:cNvPr id="59" name="Rectangle 163">
                  <a:extLst>
                    <a:ext uri="{FF2B5EF4-FFF2-40B4-BE49-F238E27FC236}">
                      <a16:creationId xmlns:a16="http://schemas.microsoft.com/office/drawing/2014/main" xmlns="" id="{14702BE0-1E70-4C7D-B36E-2B8BA36870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0649" y="4510088"/>
                  <a:ext cx="703083" cy="287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CC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C/T=1</a:t>
                  </a:r>
                </a:p>
              </p:txBody>
            </p:sp>
            <p:sp>
              <p:nvSpPr>
                <p:cNvPr id="60" name="Line 164">
                  <a:extLst>
                    <a:ext uri="{FF2B5EF4-FFF2-40B4-BE49-F238E27FC236}">
                      <a16:creationId xmlns:a16="http://schemas.microsoft.com/office/drawing/2014/main" xmlns="" id="{C19C3D4E-2CD4-417D-B3EE-3A050447EF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96934" y="5556250"/>
                  <a:ext cx="2678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1" name="Line 165">
                  <a:extLst>
                    <a:ext uri="{FF2B5EF4-FFF2-40B4-BE49-F238E27FC236}">
                      <a16:creationId xmlns:a16="http://schemas.microsoft.com/office/drawing/2014/main" xmlns="" id="{728F558B-641A-4E13-BA6E-7D485913CC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66370" y="4404962"/>
                  <a:ext cx="0" cy="115570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2" name="Text Box 166">
                  <a:extLst>
                    <a:ext uri="{FF2B5EF4-FFF2-40B4-BE49-F238E27FC236}">
                      <a16:creationId xmlns:a16="http://schemas.microsoft.com/office/drawing/2014/main" xmlns="" id="{983060B9-26B4-4412-B8F5-5AC1BED9D66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75557" y="3644900"/>
                  <a:ext cx="2128381" cy="3968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r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13</a:t>
                  </a:r>
                  <a:r>
                    <a:rPr kumimoji="0" lang="zh-CN" altLang="en-US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位加</a:t>
                  </a: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r>
                    <a:rPr kumimoji="0" lang="zh-CN" altLang="en-US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计数器</a:t>
                  </a:r>
                </a:p>
              </p:txBody>
            </p:sp>
            <p:sp>
              <p:nvSpPr>
                <p:cNvPr id="63" name="Rectangle 167">
                  <a:extLst>
                    <a:ext uri="{FF2B5EF4-FFF2-40B4-BE49-F238E27FC236}">
                      <a16:creationId xmlns:a16="http://schemas.microsoft.com/office/drawing/2014/main" xmlns="" id="{BB3D94AD-B80A-426E-A692-503F131439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19672" y="5229225"/>
                  <a:ext cx="2066204" cy="1154113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4" name="Rectangle 168">
                  <a:extLst>
                    <a:ext uri="{FF2B5EF4-FFF2-40B4-BE49-F238E27FC236}">
                      <a16:creationId xmlns:a16="http://schemas.microsoft.com/office/drawing/2014/main" xmlns="" id="{FC0820DE-0B1D-41DA-B253-98BB19EC21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0029" y="4041775"/>
                  <a:ext cx="1351960" cy="358775"/>
                </a:xfrm>
                <a:prstGeom prst="rect">
                  <a:avLst/>
                </a:prstGeom>
                <a:solidFill>
                  <a:srgbClr val="99CC00">
                    <a:alpha val="78038"/>
                  </a:srgbClr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TH1</a:t>
                  </a:r>
                </a:p>
              </p:txBody>
            </p:sp>
            <p:sp>
              <p:nvSpPr>
                <p:cNvPr id="65" name="AutoShape 169">
                  <a:extLst>
                    <a:ext uri="{FF2B5EF4-FFF2-40B4-BE49-F238E27FC236}">
                      <a16:creationId xmlns:a16="http://schemas.microsoft.com/office/drawing/2014/main" xmlns="" id="{BE8406B2-5D78-41BA-A359-981FDF8CF5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167245">
                  <a:off x="5073782" y="3983584"/>
                  <a:ext cx="249238" cy="1233983"/>
                </a:xfrm>
                <a:prstGeom prst="leftBrace">
                  <a:avLst>
                    <a:gd name="adj1" fmla="val 41083"/>
                    <a:gd name="adj2" fmla="val 50000"/>
                  </a:avLst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6" name="Rectangle 170">
                  <a:extLst>
                    <a:ext uri="{FF2B5EF4-FFF2-40B4-BE49-F238E27FC236}">
                      <a16:creationId xmlns:a16="http://schemas.microsoft.com/office/drawing/2014/main" xmlns="" id="{75A2E35A-435E-4796-97AA-B7D80EE475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40923" y="4781550"/>
                  <a:ext cx="546843" cy="304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(</a:t>
                  </a:r>
                  <a:r>
                    <a:rPr kumimoji="0" lang="zh-CN" altLang="en-US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高</a:t>
                  </a: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8</a:t>
                  </a:r>
                  <a:r>
                    <a:rPr kumimoji="0" lang="zh-CN" altLang="en-US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位</a:t>
                  </a: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)</a:t>
                  </a:r>
                </a:p>
              </p:txBody>
            </p:sp>
            <p:sp>
              <p:nvSpPr>
                <p:cNvPr id="67" name="Rectangle 171">
                  <a:extLst>
                    <a:ext uri="{FF2B5EF4-FFF2-40B4-BE49-F238E27FC236}">
                      <a16:creationId xmlns:a16="http://schemas.microsoft.com/office/drawing/2014/main" xmlns="" id="{1D990376-A66F-4C1D-A5CD-204C85A7B2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3652" y="3429000"/>
                  <a:ext cx="1371092" cy="595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00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中断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00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溢出信号</a:t>
                  </a:r>
                </a:p>
              </p:txBody>
            </p:sp>
            <p:sp>
              <p:nvSpPr>
                <p:cNvPr id="68" name="Line 172">
                  <a:extLst>
                    <a:ext uri="{FF2B5EF4-FFF2-40B4-BE49-F238E27FC236}">
                      <a16:creationId xmlns:a16="http://schemas.microsoft.com/office/drawing/2014/main" xmlns="" id="{0E9F5ADC-84F5-4291-885F-27945B3AC2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8864" y="3703638"/>
                  <a:ext cx="162000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9" name="Line 173">
                  <a:extLst>
                    <a:ext uri="{FF2B5EF4-FFF2-40B4-BE49-F238E27FC236}">
                      <a16:creationId xmlns:a16="http://schemas.microsoft.com/office/drawing/2014/main" xmlns="" id="{43EDC6BE-548C-48B4-AE0A-63B81194C5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17722" y="4530725"/>
                  <a:ext cx="162000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0" name="Line 175">
                  <a:extLst>
                    <a:ext uri="{FF2B5EF4-FFF2-40B4-BE49-F238E27FC236}">
                      <a16:creationId xmlns:a16="http://schemas.microsoft.com/office/drawing/2014/main" xmlns="" id="{F80525BD-7762-48F2-ADFB-1912BB6E2E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66369" y="4221163"/>
                  <a:ext cx="0" cy="21590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1" name="Rectangle 176">
                  <a:extLst>
                    <a:ext uri="{FF2B5EF4-FFF2-40B4-BE49-F238E27FC236}">
                      <a16:creationId xmlns:a16="http://schemas.microsoft.com/office/drawing/2014/main" xmlns="" id="{FC8359D6-92D7-486A-B5A3-1E6284461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05470" y="4041775"/>
                  <a:ext cx="1351960" cy="358775"/>
                </a:xfrm>
                <a:prstGeom prst="rect">
                  <a:avLst/>
                </a:prstGeom>
                <a:solidFill>
                  <a:srgbClr val="99CCFF">
                    <a:alpha val="78038"/>
                  </a:srgbClr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  TL1</a:t>
                  </a:r>
                </a:p>
              </p:txBody>
            </p:sp>
            <p:sp>
              <p:nvSpPr>
                <p:cNvPr id="72" name="Line 177">
                  <a:extLst>
                    <a:ext uri="{FF2B5EF4-FFF2-40B4-BE49-F238E27FC236}">
                      <a16:creationId xmlns:a16="http://schemas.microsoft.com/office/drawing/2014/main" xmlns="" id="{8AC90651-03E0-4FBE-A8BD-23C73D2C15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316797" y="4041775"/>
                  <a:ext cx="0" cy="358775"/>
                </a:xfrm>
                <a:prstGeom prst="line">
                  <a:avLst/>
                </a:prstGeom>
                <a:noFill/>
                <a:ln w="19050">
                  <a:solidFill>
                    <a:srgbClr val="CC009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Rectangle 178">
                  <a:extLst>
                    <a:ext uri="{FF2B5EF4-FFF2-40B4-BE49-F238E27FC236}">
                      <a16:creationId xmlns:a16="http://schemas.microsoft.com/office/drawing/2014/main" xmlns="" id="{DDC156E3-6BA1-4B5B-9432-07AC23B035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15025" y="4051300"/>
                  <a:ext cx="396875" cy="349250"/>
                </a:xfrm>
                <a:prstGeom prst="rect">
                  <a:avLst/>
                </a:pr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74" name="组合 73">
                  <a:extLst>
                    <a:ext uri="{FF2B5EF4-FFF2-40B4-BE49-F238E27FC236}">
                      <a16:creationId xmlns:a16="http://schemas.microsoft.com/office/drawing/2014/main" xmlns="" id="{4631681A-9DD1-4256-BB6D-48E3694E0716}"/>
                    </a:ext>
                  </a:extLst>
                </p:cNvPr>
                <p:cNvGrpSpPr/>
                <p:nvPr/>
              </p:nvGrpSpPr>
              <p:grpSpPr>
                <a:xfrm>
                  <a:off x="1742472" y="5577051"/>
                  <a:ext cx="479007" cy="478421"/>
                  <a:chOff x="4394081" y="5830887"/>
                  <a:chExt cx="479007" cy="478421"/>
                </a:xfrm>
              </p:grpSpPr>
              <p:sp>
                <p:nvSpPr>
                  <p:cNvPr id="77" name="Rectangle 135">
                    <a:extLst>
                      <a:ext uri="{FF2B5EF4-FFF2-40B4-BE49-F238E27FC236}">
                        <a16:creationId xmlns:a16="http://schemas.microsoft.com/office/drawing/2014/main" xmlns="" id="{58EC8664-01A8-432C-9D71-1F2C3F2692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94081" y="5830887"/>
                    <a:ext cx="389008" cy="478421"/>
                  </a:xfrm>
                  <a:prstGeom prst="rect">
                    <a:avLst/>
                  </a:prstGeom>
                  <a:solidFill>
                    <a:srgbClr val="BBE0E3"/>
                  </a:solidFill>
                  <a:ln w="1587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lIns="0" rIns="0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80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1</a:t>
                    </a:r>
                  </a:p>
                </p:txBody>
              </p:sp>
              <p:sp>
                <p:nvSpPr>
                  <p:cNvPr id="78" name="Oval 144">
                    <a:extLst>
                      <a:ext uri="{FF2B5EF4-FFF2-40B4-BE49-F238E27FC236}">
                        <a16:creationId xmlns:a16="http://schemas.microsoft.com/office/drawing/2014/main" xmlns="" id="{3AD30C1E-32DA-443A-9116-A35C3A9529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83088" y="6016112"/>
                    <a:ext cx="90000" cy="90000"/>
                  </a:xfrm>
                  <a:prstGeom prst="ellipse">
                    <a:avLst/>
                  </a:prstGeom>
                  <a:solidFill>
                    <a:srgbClr val="BBE0E3"/>
                  </a:solidFill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lIns="0" rIns="0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32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75" name="Rectangle 135">
                  <a:extLst>
                    <a:ext uri="{FF2B5EF4-FFF2-40B4-BE49-F238E27FC236}">
                      <a16:creationId xmlns:a16="http://schemas.microsoft.com/office/drawing/2014/main" xmlns="" id="{EAC0341C-1FFE-4C1F-B2FC-7B2B679093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0396" y="5327067"/>
                  <a:ext cx="389008" cy="478421"/>
                </a:xfrm>
                <a:prstGeom prst="rect">
                  <a:avLst/>
                </a:prstGeom>
                <a:solidFill>
                  <a:srgbClr val="BBE0E3"/>
                </a:solidFill>
                <a:ln w="158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&amp;</a:t>
                  </a:r>
                </a:p>
              </p:txBody>
            </p:sp>
            <p:sp>
              <p:nvSpPr>
                <p:cNvPr id="76" name="Rectangle 135">
                  <a:extLst>
                    <a:ext uri="{FF2B5EF4-FFF2-40B4-BE49-F238E27FC236}">
                      <a16:creationId xmlns:a16="http://schemas.microsoft.com/office/drawing/2014/main" xmlns="" id="{0CF5237F-8B60-41D9-B4B4-209BBFEA9C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2522" y="5675814"/>
                  <a:ext cx="389008" cy="478421"/>
                </a:xfrm>
                <a:prstGeom prst="rect">
                  <a:avLst/>
                </a:prstGeom>
                <a:solidFill>
                  <a:srgbClr val="BBE0E3"/>
                </a:solidFill>
                <a:ln w="158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≥1</a:t>
                  </a:r>
                </a:p>
              </p:txBody>
            </p:sp>
          </p:grpSp>
        </p:grpSp>
        <p:sp>
          <p:nvSpPr>
            <p:cNvPr id="6" name="矩形 5"/>
            <p:cNvSpPr/>
            <p:nvPr/>
          </p:nvSpPr>
          <p:spPr>
            <a:xfrm>
              <a:off x="186815" y="2291043"/>
              <a:ext cx="8649368" cy="298926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375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41210" y="523216"/>
            <a:ext cx="8936239" cy="3000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81000" marR="0" lvl="0" indent="-381000" algn="l" defTabSz="914400" rtl="0" eaLnBrk="1" fontAlgn="base" latinLnBrk="0" hangingPunct="1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C/T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 计数器输入脉冲选择开关</a:t>
            </a:r>
          </a:p>
          <a:p>
            <a:pPr marL="381000" marR="0" lvl="0" indent="-381000" algn="l" defTabSz="914400" rtl="0" eaLnBrk="1" fontAlgn="base" latinLnBrk="0" hangingPunct="1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）寄存器初值：该参数决定着定时或计数的周期。</a:t>
            </a:r>
          </a:p>
          <a:p>
            <a:pPr marL="381000" marR="0" lvl="0" indent="-381000" algn="l" defTabSz="914400" rtl="0" eaLnBrk="1" fontAlgn="base" latinLnBrk="0" hangingPunct="1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TR1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GATE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INT1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控制定时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计数器的启动：</a:t>
            </a:r>
          </a:p>
          <a:p>
            <a:pPr marL="381000" marR="0" lvl="0" indent="-381000" algn="l" defTabSz="914400" rtl="0" eaLnBrk="1" fontAlgn="base" latinLnBrk="0" hangingPunct="1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GATE=0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TR1=1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开始工作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TR</a:t>
            </a: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计数器</a:t>
            </a:r>
            <a:r>
              <a:rPr kumimoji="0" lang="en-US" altLang="ja-JP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停止计数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381000" marR="0" lvl="0" indent="-381000" algn="l" defTabSz="914400" rtl="0" eaLnBrk="1" fontAlgn="base" latinLnBrk="0" hangingPunct="1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GATE=1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门控方式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TR1=1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且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/INT1=1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开始工作。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此  种方式主要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用于测量加在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/INT1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脚上一个正脉冲的脉宽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381000" marR="0" lvl="0" indent="-381000" algn="l" defTabSz="914400" rtl="0" eaLnBrk="1" fontAlgn="base" latinLnBrk="0" hangingPunct="1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TF1=1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：计数或定时时间到，可采用查询或中断方式处理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13564" y="3386509"/>
            <a:ext cx="8668912" cy="2989263"/>
            <a:chOff x="186815" y="2291043"/>
            <a:chExt cx="8668912" cy="2989263"/>
          </a:xfrm>
        </p:grpSpPr>
        <p:grpSp>
          <p:nvGrpSpPr>
            <p:cNvPr id="10" name="组合 9"/>
            <p:cNvGrpSpPr/>
            <p:nvPr/>
          </p:nvGrpSpPr>
          <p:grpSpPr>
            <a:xfrm>
              <a:off x="286402" y="2291043"/>
              <a:ext cx="8569325" cy="2989263"/>
              <a:chOff x="360064" y="2287185"/>
              <a:chExt cx="8569325" cy="2989263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5319414" y="4158575"/>
                <a:ext cx="1628775" cy="311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高三位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弃用</a:t>
                </a:r>
              </a:p>
            </p:txBody>
          </p:sp>
          <p:sp>
            <p:nvSpPr>
              <p:cNvPr id="13" name="Line 5"/>
              <p:cNvSpPr>
                <a:spLocks noChangeShapeType="1"/>
              </p:cNvSpPr>
              <p:nvPr/>
            </p:nvSpPr>
            <p:spPr bwMode="auto">
              <a:xfrm flipH="1" flipV="1">
                <a:off x="6132849" y="3288625"/>
                <a:ext cx="1588" cy="82708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rIns="0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Rectangle 7"/>
              <p:cNvSpPr>
                <a:spLocks noChangeArrowheads="1"/>
              </p:cNvSpPr>
              <p:nvPr/>
            </p:nvSpPr>
            <p:spPr bwMode="auto">
              <a:xfrm>
                <a:off x="4528685" y="4790672"/>
                <a:ext cx="3327400" cy="396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r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T1</a:t>
                </a:r>
                <a:r>
                  <a:rPr lang="zh-CN" altLang="en-US" sz="20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方式</a:t>
                </a:r>
                <a:r>
                  <a:rPr lang="en-US" altLang="zh-CN" sz="20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0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控制</a:t>
                </a:r>
                <a:r>
                  <a:rPr lang="zh-CN" altLang="en-US" sz="2000" dirty="0" smtClea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逻辑电路图</a:t>
                </a:r>
                <a:endParaRPr lang="zh-CN" altLang="en-US" sz="20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Rectangle 71"/>
              <p:cNvSpPr>
                <a:spLocks noChangeArrowheads="1"/>
              </p:cNvSpPr>
              <p:nvPr/>
            </p:nvSpPr>
            <p:spPr bwMode="auto">
              <a:xfrm>
                <a:off x="5951239" y="2904450"/>
                <a:ext cx="396875" cy="349250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xmlns="" id="{6AD68C9F-3E8D-4D6C-B10B-F6E2108407E6}"/>
                  </a:ext>
                </a:extLst>
              </p:cNvPr>
              <p:cNvGrpSpPr/>
              <p:nvPr/>
            </p:nvGrpSpPr>
            <p:grpSpPr>
              <a:xfrm>
                <a:off x="360064" y="2287185"/>
                <a:ext cx="8569325" cy="2989263"/>
                <a:chOff x="323850" y="3429000"/>
                <a:chExt cx="8569325" cy="2989263"/>
              </a:xfrm>
            </p:grpSpPr>
            <p:sp>
              <p:nvSpPr>
                <p:cNvPr id="17" name="Line 137">
                  <a:extLst>
                    <a:ext uri="{FF2B5EF4-FFF2-40B4-BE49-F238E27FC236}">
                      <a16:creationId xmlns:a16="http://schemas.microsoft.com/office/drawing/2014/main" xmlns="" id="{637B659A-E0C3-465C-9932-9B2B262F60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74110" y="3753036"/>
                  <a:ext cx="21682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" name="Line 174">
                  <a:extLst>
                    <a:ext uri="{FF2B5EF4-FFF2-40B4-BE49-F238E27FC236}">
                      <a16:creationId xmlns:a16="http://schemas.microsoft.com/office/drawing/2014/main" xmlns="" id="{0F860320-D5BF-4E87-9116-247CFC371A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41454" y="5697252"/>
                  <a:ext cx="198398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Line 174">
                  <a:extLst>
                    <a:ext uri="{FF2B5EF4-FFF2-40B4-BE49-F238E27FC236}">
                      <a16:creationId xmlns:a16="http://schemas.microsoft.com/office/drawing/2014/main" xmlns="" id="{E2875C54-9722-4DE7-AFF8-FFEAEC2E85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43808" y="5913276"/>
                  <a:ext cx="198398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" name="AutoShape 123">
                  <a:extLst>
                    <a:ext uri="{FF2B5EF4-FFF2-40B4-BE49-F238E27FC236}">
                      <a16:creationId xmlns:a16="http://schemas.microsoft.com/office/drawing/2014/main" xmlns="" id="{1D40D0B3-D0E2-41F8-848A-F681692095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167245">
                  <a:off x="6669636" y="4120734"/>
                  <a:ext cx="233363" cy="940633"/>
                </a:xfrm>
                <a:prstGeom prst="leftBrace">
                  <a:avLst>
                    <a:gd name="adj1" fmla="val 33447"/>
                    <a:gd name="adj2" fmla="val 50000"/>
                  </a:avLst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Rectangle 124">
                  <a:extLst>
                    <a:ext uri="{FF2B5EF4-FFF2-40B4-BE49-F238E27FC236}">
                      <a16:creationId xmlns:a16="http://schemas.microsoft.com/office/drawing/2014/main" xmlns="" id="{222B8EB0-A95A-4BBF-959F-2DAD5A9F0D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625" y="4043363"/>
                  <a:ext cx="658443" cy="381000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20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Oval 125">
                  <a:extLst>
                    <a:ext uri="{FF2B5EF4-FFF2-40B4-BE49-F238E27FC236}">
                      <a16:creationId xmlns:a16="http://schemas.microsoft.com/office/drawing/2014/main" xmlns="" id="{91938188-1B5B-40DA-96F5-76830115CD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3745" y="4195763"/>
                  <a:ext cx="156241" cy="152400"/>
                </a:xfrm>
                <a:prstGeom prst="ellipse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" name="Oval 126">
                  <a:extLst>
                    <a:ext uri="{FF2B5EF4-FFF2-40B4-BE49-F238E27FC236}">
                      <a16:creationId xmlns:a16="http://schemas.microsoft.com/office/drawing/2014/main" xmlns="" id="{FC204D6A-AE70-49C9-A429-FF22B7E3A2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347" y="4195763"/>
                  <a:ext cx="156241" cy="152400"/>
                </a:xfrm>
                <a:prstGeom prst="ellipse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Line 127">
                  <a:extLst>
                    <a:ext uri="{FF2B5EF4-FFF2-40B4-BE49-F238E27FC236}">
                      <a16:creationId xmlns:a16="http://schemas.microsoft.com/office/drawing/2014/main" xmlns="" id="{15DD372F-1E16-4469-90F9-B8CD99F1D6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24477" y="4070350"/>
                  <a:ext cx="333207" cy="15875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Line 128">
                  <a:extLst>
                    <a:ext uri="{FF2B5EF4-FFF2-40B4-BE49-F238E27FC236}">
                      <a16:creationId xmlns:a16="http://schemas.microsoft.com/office/drawing/2014/main" xmlns="" id="{5B5B2850-6F5D-40FF-AD4E-30E5DBB5C3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175662" y="4230688"/>
                  <a:ext cx="361905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Oval 129">
                  <a:extLst>
                    <a:ext uri="{FF2B5EF4-FFF2-40B4-BE49-F238E27FC236}">
                      <a16:creationId xmlns:a16="http://schemas.microsoft.com/office/drawing/2014/main" xmlns="" id="{C73540E6-16EF-4EB2-9986-476EAA0080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2541" y="4149725"/>
                  <a:ext cx="156241" cy="152400"/>
                </a:xfrm>
                <a:prstGeom prst="ellipse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Line 130">
                  <a:extLst>
                    <a:ext uri="{FF2B5EF4-FFF2-40B4-BE49-F238E27FC236}">
                      <a16:creationId xmlns:a16="http://schemas.microsoft.com/office/drawing/2014/main" xmlns="" id="{6FDB76C1-FBEE-4D4B-B63A-A6B19ADD0C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68782" y="4225925"/>
                  <a:ext cx="546843" cy="1588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Line 131">
                  <a:extLst>
                    <a:ext uri="{FF2B5EF4-FFF2-40B4-BE49-F238E27FC236}">
                      <a16:creationId xmlns:a16="http://schemas.microsoft.com/office/drawing/2014/main" xmlns="" id="{F7E3E23F-979E-465D-81BD-4BF8700DC2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576586" y="4378325"/>
                  <a:ext cx="4783" cy="53340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" name="Line 132">
                  <a:extLst>
                    <a:ext uri="{FF2B5EF4-FFF2-40B4-BE49-F238E27FC236}">
                      <a16:creationId xmlns:a16="http://schemas.microsoft.com/office/drawing/2014/main" xmlns="" id="{657A403D-02C0-45F6-9651-EBB30E0D88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81369" y="3753036"/>
                  <a:ext cx="0" cy="326336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" name="Line 133">
                  <a:extLst>
                    <a:ext uri="{FF2B5EF4-FFF2-40B4-BE49-F238E27FC236}">
                      <a16:creationId xmlns:a16="http://schemas.microsoft.com/office/drawing/2014/main" xmlns="" id="{40652936-C9C1-4C03-8A69-C3F5352DA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20345" y="4073525"/>
                  <a:ext cx="392196" cy="15240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" name="Rectangle 134">
                  <a:extLst>
                    <a:ext uri="{FF2B5EF4-FFF2-40B4-BE49-F238E27FC236}">
                      <a16:creationId xmlns:a16="http://schemas.microsoft.com/office/drawing/2014/main" xmlns="" id="{59C31197-4EDF-442E-9C52-FB4A59D02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7584" y="3536950"/>
                  <a:ext cx="819467" cy="381000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8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振荡器</a:t>
                  </a:r>
                </a:p>
              </p:txBody>
            </p:sp>
            <p:sp>
              <p:nvSpPr>
                <p:cNvPr id="32" name="Rectangle 135">
                  <a:extLst>
                    <a:ext uri="{FF2B5EF4-FFF2-40B4-BE49-F238E27FC236}">
                      <a16:creationId xmlns:a16="http://schemas.microsoft.com/office/drawing/2014/main" xmlns="" id="{B6996685-AC1A-41D4-BB42-F0F5BF89ED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5469" y="3540125"/>
                  <a:ext cx="546843" cy="381000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1/12</a:t>
                  </a:r>
                </a:p>
              </p:txBody>
            </p:sp>
            <p:sp>
              <p:nvSpPr>
                <p:cNvPr id="33" name="Line 137">
                  <a:extLst>
                    <a:ext uri="{FF2B5EF4-FFF2-40B4-BE49-F238E27FC236}">
                      <a16:creationId xmlns:a16="http://schemas.microsoft.com/office/drawing/2014/main" xmlns="" id="{255D65D7-8BFF-4CF2-9D36-0B6C68064A9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47051" y="3733800"/>
                  <a:ext cx="21682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" name="Line 139">
                  <a:extLst>
                    <a:ext uri="{FF2B5EF4-FFF2-40B4-BE49-F238E27FC236}">
                      <a16:creationId xmlns:a16="http://schemas.microsoft.com/office/drawing/2014/main" xmlns="" id="{97C4E419-0162-4690-AC79-2D4716B0DD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59878" y="5445125"/>
                  <a:ext cx="1750518" cy="1588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" name="Line 142">
                  <a:extLst>
                    <a:ext uri="{FF2B5EF4-FFF2-40B4-BE49-F238E27FC236}">
                      <a16:creationId xmlns:a16="http://schemas.microsoft.com/office/drawing/2014/main" xmlns="" id="{28A9309B-D3A5-4777-BAF1-4AF0789FA1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047353" y="5684462"/>
                  <a:ext cx="0" cy="242051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" name="Line 145">
                  <a:extLst>
                    <a:ext uri="{FF2B5EF4-FFF2-40B4-BE49-F238E27FC236}">
                      <a16:creationId xmlns:a16="http://schemas.microsoft.com/office/drawing/2014/main" xmlns="" id="{C9D2FFB5-8C32-46D4-BE23-8B59FD8E34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44638" y="5805488"/>
                  <a:ext cx="371470" cy="1588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" name="Line 146">
                  <a:extLst>
                    <a:ext uri="{FF2B5EF4-FFF2-40B4-BE49-F238E27FC236}">
                      <a16:creationId xmlns:a16="http://schemas.microsoft.com/office/drawing/2014/main" xmlns="" id="{8CACFBD5-5780-467B-998C-AFC4362E8A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8602" y="6021388"/>
                  <a:ext cx="21682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" name="Line 147">
                  <a:extLst>
                    <a:ext uri="{FF2B5EF4-FFF2-40B4-BE49-F238E27FC236}">
                      <a16:creationId xmlns:a16="http://schemas.microsoft.com/office/drawing/2014/main" xmlns="" id="{3F4E0578-7453-442E-A175-63E316E0D6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203521" y="6021388"/>
                  <a:ext cx="156241" cy="22860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Line 148">
                  <a:extLst>
                    <a:ext uri="{FF2B5EF4-FFF2-40B4-BE49-F238E27FC236}">
                      <a16:creationId xmlns:a16="http://schemas.microsoft.com/office/drawing/2014/main" xmlns="" id="{EC01750A-681B-4DC3-9CD9-26F3D95A1C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44638" y="6237288"/>
                  <a:ext cx="763666" cy="1588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Line 149">
                  <a:extLst>
                    <a:ext uri="{FF2B5EF4-FFF2-40B4-BE49-F238E27FC236}">
                      <a16:creationId xmlns:a16="http://schemas.microsoft.com/office/drawing/2014/main" xmlns="" id="{AC6C22DF-8212-44FB-8A9A-9DDD80E8B1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203521" y="5810027"/>
                  <a:ext cx="361905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" name="Line 150">
                  <a:extLst>
                    <a:ext uri="{FF2B5EF4-FFF2-40B4-BE49-F238E27FC236}">
                      <a16:creationId xmlns:a16="http://schemas.microsoft.com/office/drawing/2014/main" xmlns="" id="{16F9C87F-FC9C-4B53-93E2-CFFFA1840F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79712" y="4905375"/>
                  <a:ext cx="108571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Rectangle 151">
                  <a:extLst>
                    <a:ext uri="{FF2B5EF4-FFF2-40B4-BE49-F238E27FC236}">
                      <a16:creationId xmlns:a16="http://schemas.microsoft.com/office/drawing/2014/main" xmlns="" id="{9A9000B0-A755-44D9-AC36-6389DEDEC1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3466" y="4797425"/>
                  <a:ext cx="816278" cy="287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(</a:t>
                  </a:r>
                  <a:r>
                    <a:rPr kumimoji="0" lang="zh-CN" altLang="en-US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低</a:t>
                  </a: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</a:t>
                  </a:r>
                  <a:r>
                    <a:rPr kumimoji="0" lang="zh-CN" altLang="en-US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位</a:t>
                  </a: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)</a:t>
                  </a:r>
                </a:p>
              </p:txBody>
            </p:sp>
            <p:sp>
              <p:nvSpPr>
                <p:cNvPr id="43" name="Rectangle 152">
                  <a:extLst>
                    <a:ext uri="{FF2B5EF4-FFF2-40B4-BE49-F238E27FC236}">
                      <a16:creationId xmlns:a16="http://schemas.microsoft.com/office/drawing/2014/main" xmlns="" id="{6013DBFC-741F-4FAA-949F-6C96C0B8CB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33243" y="4059238"/>
                  <a:ext cx="483071" cy="346075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TF1</a:t>
                  </a:r>
                </a:p>
              </p:txBody>
            </p:sp>
            <p:sp>
              <p:nvSpPr>
                <p:cNvPr id="44" name="Line 153">
                  <a:extLst>
                    <a:ext uri="{FF2B5EF4-FFF2-40B4-BE49-F238E27FC236}">
                      <a16:creationId xmlns:a16="http://schemas.microsoft.com/office/drawing/2014/main" xmlns="" id="{B60CEFB0-4141-427F-8207-3708831711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57430" y="4227513"/>
                  <a:ext cx="274218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" name="Line 154">
                  <a:extLst>
                    <a:ext uri="{FF2B5EF4-FFF2-40B4-BE49-F238E27FC236}">
                      <a16:creationId xmlns:a16="http://schemas.microsoft.com/office/drawing/2014/main" xmlns="" id="{9AA51711-458D-444C-AFD9-C502B7B685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9068" y="4225925"/>
                  <a:ext cx="234361" cy="1588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" name="Rectangle 155">
                  <a:extLst>
                    <a:ext uri="{FF2B5EF4-FFF2-40B4-BE49-F238E27FC236}">
                      <a16:creationId xmlns:a16="http://schemas.microsoft.com/office/drawing/2014/main" xmlns="" id="{79613985-6CD5-45C1-95DA-3C5EF8FFF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2120" y="4116388"/>
                  <a:ext cx="711055" cy="261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中断</a:t>
                  </a:r>
                </a:p>
              </p:txBody>
            </p:sp>
            <p:sp>
              <p:nvSpPr>
                <p:cNvPr id="47" name="Rectangle 156">
                  <a:extLst>
                    <a:ext uri="{FF2B5EF4-FFF2-40B4-BE49-F238E27FC236}">
                      <a16:creationId xmlns:a16="http://schemas.microsoft.com/office/drawing/2014/main" xmlns="" id="{790C1C10-7290-45CF-8285-03D1E352D9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9229" y="3606800"/>
                  <a:ext cx="1603859" cy="381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启动控制</a:t>
                  </a:r>
                </a:p>
              </p:txBody>
            </p:sp>
            <p:sp>
              <p:nvSpPr>
                <p:cNvPr id="48" name="Rectangle 157">
                  <a:extLst>
                    <a:ext uri="{FF2B5EF4-FFF2-40B4-BE49-F238E27FC236}">
                      <a16:creationId xmlns:a16="http://schemas.microsoft.com/office/drawing/2014/main" xmlns="" id="{7D54C86E-0850-45D3-BA21-93FFD19387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262" y="4725988"/>
                  <a:ext cx="1123977" cy="3905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CC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T1</a:t>
                  </a:r>
                  <a:r>
                    <a:rPr kumimoji="0" lang="zh-CN" altLang="en-US" sz="20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CC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引脚</a:t>
                  </a:r>
                  <a:endParaRPr kumimoji="0" lang="zh-CN" altLang="en-US" sz="20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9" name="Rectangle 158">
                  <a:extLst>
                    <a:ext uri="{FF2B5EF4-FFF2-40B4-BE49-F238E27FC236}">
                      <a16:creationId xmlns:a16="http://schemas.microsoft.com/office/drawing/2014/main" xmlns="" id="{A907A1F6-8603-42D7-ABCC-02A003BA13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241" y="5229225"/>
                  <a:ext cx="556408" cy="381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TR1</a:t>
                  </a:r>
                </a:p>
              </p:txBody>
            </p:sp>
            <p:sp>
              <p:nvSpPr>
                <p:cNvPr id="50" name="Rectangle 159">
                  <a:extLst>
                    <a:ext uri="{FF2B5EF4-FFF2-40B4-BE49-F238E27FC236}">
                      <a16:creationId xmlns:a16="http://schemas.microsoft.com/office/drawing/2014/main" xmlns="" id="{51B0E2EA-74E0-4371-A4AE-38FD33322C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577" y="5597525"/>
                  <a:ext cx="703083" cy="381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GATE</a:t>
                  </a:r>
                </a:p>
              </p:txBody>
            </p:sp>
            <p:sp>
              <p:nvSpPr>
                <p:cNvPr id="51" name="Rectangle 160">
                  <a:extLst>
                    <a:ext uri="{FF2B5EF4-FFF2-40B4-BE49-F238E27FC236}">
                      <a16:creationId xmlns:a16="http://schemas.microsoft.com/office/drawing/2014/main" xmlns="" id="{19EE4A91-D1B3-447F-8F06-2E8FCB91E8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005" y="6130925"/>
                  <a:ext cx="714243" cy="287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CC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INT1</a:t>
                  </a:r>
                  <a:r>
                    <a:rPr kumimoji="0" lang="zh-CN" altLang="en-US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CC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引脚</a:t>
                  </a:r>
                </a:p>
              </p:txBody>
            </p:sp>
            <p:sp>
              <p:nvSpPr>
                <p:cNvPr id="52" name="Line 161">
                  <a:extLst>
                    <a:ext uri="{FF2B5EF4-FFF2-40B4-BE49-F238E27FC236}">
                      <a16:creationId xmlns:a16="http://schemas.microsoft.com/office/drawing/2014/main" xmlns="" id="{835ACD58-C8CD-4DA1-93DD-867EA14D4C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3850" y="6130925"/>
                  <a:ext cx="546843" cy="158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" name="Rectangle 162">
                  <a:extLst>
                    <a:ext uri="{FF2B5EF4-FFF2-40B4-BE49-F238E27FC236}">
                      <a16:creationId xmlns:a16="http://schemas.microsoft.com/office/drawing/2014/main" xmlns="" id="{33AF0B65-6873-4305-A023-85B2B17564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4998" y="3646488"/>
                  <a:ext cx="629746" cy="3603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CC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C/T=0</a:t>
                  </a:r>
                </a:p>
              </p:txBody>
            </p:sp>
            <p:sp>
              <p:nvSpPr>
                <p:cNvPr id="54" name="Rectangle 163">
                  <a:extLst>
                    <a:ext uri="{FF2B5EF4-FFF2-40B4-BE49-F238E27FC236}">
                      <a16:creationId xmlns:a16="http://schemas.microsoft.com/office/drawing/2014/main" xmlns="" id="{14702BE0-1E70-4C7D-B36E-2B8BA36870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0649" y="4510088"/>
                  <a:ext cx="703083" cy="287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CC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C/T=1</a:t>
                  </a:r>
                </a:p>
              </p:txBody>
            </p:sp>
            <p:sp>
              <p:nvSpPr>
                <p:cNvPr id="55" name="Line 164">
                  <a:extLst>
                    <a:ext uri="{FF2B5EF4-FFF2-40B4-BE49-F238E27FC236}">
                      <a16:creationId xmlns:a16="http://schemas.microsoft.com/office/drawing/2014/main" xmlns="" id="{C19C3D4E-2CD4-417D-B3EE-3A050447EF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96934" y="5556250"/>
                  <a:ext cx="2678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6" name="Line 165">
                  <a:extLst>
                    <a:ext uri="{FF2B5EF4-FFF2-40B4-BE49-F238E27FC236}">
                      <a16:creationId xmlns:a16="http://schemas.microsoft.com/office/drawing/2014/main" xmlns="" id="{728F558B-641A-4E13-BA6E-7D485913CC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66370" y="4404962"/>
                  <a:ext cx="0" cy="115570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7" name="Text Box 166">
                  <a:extLst>
                    <a:ext uri="{FF2B5EF4-FFF2-40B4-BE49-F238E27FC236}">
                      <a16:creationId xmlns:a16="http://schemas.microsoft.com/office/drawing/2014/main" xmlns="" id="{983060B9-26B4-4412-B8F5-5AC1BED9D66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75557" y="3644900"/>
                  <a:ext cx="2128381" cy="3968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r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13</a:t>
                  </a:r>
                  <a:r>
                    <a:rPr kumimoji="0" lang="zh-CN" altLang="en-US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位加</a:t>
                  </a: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r>
                    <a:rPr kumimoji="0" lang="zh-CN" altLang="en-US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计数器</a:t>
                  </a:r>
                </a:p>
              </p:txBody>
            </p:sp>
            <p:sp>
              <p:nvSpPr>
                <p:cNvPr id="58" name="Rectangle 167">
                  <a:extLst>
                    <a:ext uri="{FF2B5EF4-FFF2-40B4-BE49-F238E27FC236}">
                      <a16:creationId xmlns:a16="http://schemas.microsoft.com/office/drawing/2014/main" xmlns="" id="{BB3D94AD-B80A-426E-A692-503F131439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19672" y="5229225"/>
                  <a:ext cx="2066204" cy="1154113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9" name="Rectangle 168">
                  <a:extLst>
                    <a:ext uri="{FF2B5EF4-FFF2-40B4-BE49-F238E27FC236}">
                      <a16:creationId xmlns:a16="http://schemas.microsoft.com/office/drawing/2014/main" xmlns="" id="{FC0820DE-0B1D-41DA-B253-98BB19EC21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0029" y="4041775"/>
                  <a:ext cx="1351960" cy="358775"/>
                </a:xfrm>
                <a:prstGeom prst="rect">
                  <a:avLst/>
                </a:prstGeom>
                <a:solidFill>
                  <a:srgbClr val="99CC00">
                    <a:alpha val="78038"/>
                  </a:srgbClr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TH1</a:t>
                  </a:r>
                </a:p>
              </p:txBody>
            </p:sp>
            <p:sp>
              <p:nvSpPr>
                <p:cNvPr id="60" name="AutoShape 169">
                  <a:extLst>
                    <a:ext uri="{FF2B5EF4-FFF2-40B4-BE49-F238E27FC236}">
                      <a16:creationId xmlns:a16="http://schemas.microsoft.com/office/drawing/2014/main" xmlns="" id="{BE8406B2-5D78-41BA-A359-981FDF8CF5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167245">
                  <a:off x="5073782" y="3983584"/>
                  <a:ext cx="249238" cy="1233983"/>
                </a:xfrm>
                <a:prstGeom prst="leftBrace">
                  <a:avLst>
                    <a:gd name="adj1" fmla="val 41083"/>
                    <a:gd name="adj2" fmla="val 50000"/>
                  </a:avLst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1" name="Rectangle 170">
                  <a:extLst>
                    <a:ext uri="{FF2B5EF4-FFF2-40B4-BE49-F238E27FC236}">
                      <a16:creationId xmlns:a16="http://schemas.microsoft.com/office/drawing/2014/main" xmlns="" id="{75A2E35A-435E-4796-97AA-B7D80EE475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40923" y="4781550"/>
                  <a:ext cx="546843" cy="304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(</a:t>
                  </a:r>
                  <a:r>
                    <a:rPr kumimoji="0" lang="zh-CN" altLang="en-US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高</a:t>
                  </a: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8</a:t>
                  </a:r>
                  <a:r>
                    <a:rPr kumimoji="0" lang="zh-CN" altLang="en-US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位</a:t>
                  </a: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)</a:t>
                  </a:r>
                </a:p>
              </p:txBody>
            </p:sp>
            <p:sp>
              <p:nvSpPr>
                <p:cNvPr id="62" name="Rectangle 171">
                  <a:extLst>
                    <a:ext uri="{FF2B5EF4-FFF2-40B4-BE49-F238E27FC236}">
                      <a16:creationId xmlns:a16="http://schemas.microsoft.com/office/drawing/2014/main" xmlns="" id="{1D990376-A66F-4C1D-A5CD-204C85A7B2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3652" y="3429000"/>
                  <a:ext cx="1371092" cy="595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00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中断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00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溢出信号</a:t>
                  </a:r>
                </a:p>
              </p:txBody>
            </p:sp>
            <p:sp>
              <p:nvSpPr>
                <p:cNvPr id="63" name="Line 172">
                  <a:extLst>
                    <a:ext uri="{FF2B5EF4-FFF2-40B4-BE49-F238E27FC236}">
                      <a16:creationId xmlns:a16="http://schemas.microsoft.com/office/drawing/2014/main" xmlns="" id="{0E9F5ADC-84F5-4291-885F-27945B3AC2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8864" y="3703638"/>
                  <a:ext cx="162000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4" name="Line 173">
                  <a:extLst>
                    <a:ext uri="{FF2B5EF4-FFF2-40B4-BE49-F238E27FC236}">
                      <a16:creationId xmlns:a16="http://schemas.microsoft.com/office/drawing/2014/main" xmlns="" id="{43EDC6BE-548C-48B4-AE0A-63B81194C5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17722" y="4530725"/>
                  <a:ext cx="162000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5" name="Line 175">
                  <a:extLst>
                    <a:ext uri="{FF2B5EF4-FFF2-40B4-BE49-F238E27FC236}">
                      <a16:creationId xmlns:a16="http://schemas.microsoft.com/office/drawing/2014/main" xmlns="" id="{F80525BD-7762-48F2-ADFB-1912BB6E2E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66369" y="4221163"/>
                  <a:ext cx="0" cy="21590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6" name="Rectangle 176">
                  <a:extLst>
                    <a:ext uri="{FF2B5EF4-FFF2-40B4-BE49-F238E27FC236}">
                      <a16:creationId xmlns:a16="http://schemas.microsoft.com/office/drawing/2014/main" xmlns="" id="{FC8359D6-92D7-486A-B5A3-1E6284461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05470" y="4041775"/>
                  <a:ext cx="1351960" cy="358775"/>
                </a:xfrm>
                <a:prstGeom prst="rect">
                  <a:avLst/>
                </a:prstGeom>
                <a:solidFill>
                  <a:srgbClr val="99CCFF">
                    <a:alpha val="78038"/>
                  </a:srgbClr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  TL1</a:t>
                  </a:r>
                </a:p>
              </p:txBody>
            </p:sp>
            <p:sp>
              <p:nvSpPr>
                <p:cNvPr id="67" name="Line 177">
                  <a:extLst>
                    <a:ext uri="{FF2B5EF4-FFF2-40B4-BE49-F238E27FC236}">
                      <a16:creationId xmlns:a16="http://schemas.microsoft.com/office/drawing/2014/main" xmlns="" id="{8AC90651-03E0-4FBE-A8BD-23C73D2C15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316797" y="4041775"/>
                  <a:ext cx="0" cy="358775"/>
                </a:xfrm>
                <a:prstGeom prst="line">
                  <a:avLst/>
                </a:prstGeom>
                <a:noFill/>
                <a:ln w="19050">
                  <a:solidFill>
                    <a:srgbClr val="CC009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8" name="Rectangle 178">
                  <a:extLst>
                    <a:ext uri="{FF2B5EF4-FFF2-40B4-BE49-F238E27FC236}">
                      <a16:creationId xmlns:a16="http://schemas.microsoft.com/office/drawing/2014/main" xmlns="" id="{DDC156E3-6BA1-4B5B-9432-07AC23B035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15025" y="4051300"/>
                  <a:ext cx="396875" cy="349250"/>
                </a:xfrm>
                <a:prstGeom prst="rect">
                  <a:avLst/>
                </a:pr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69" name="组合 68">
                  <a:extLst>
                    <a:ext uri="{FF2B5EF4-FFF2-40B4-BE49-F238E27FC236}">
                      <a16:creationId xmlns:a16="http://schemas.microsoft.com/office/drawing/2014/main" xmlns="" id="{4631681A-9DD1-4256-BB6D-48E3694E0716}"/>
                    </a:ext>
                  </a:extLst>
                </p:cNvPr>
                <p:cNvGrpSpPr/>
                <p:nvPr/>
              </p:nvGrpSpPr>
              <p:grpSpPr>
                <a:xfrm>
                  <a:off x="1742472" y="5577051"/>
                  <a:ext cx="479007" cy="478421"/>
                  <a:chOff x="4394081" y="5830887"/>
                  <a:chExt cx="479007" cy="478421"/>
                </a:xfrm>
              </p:grpSpPr>
              <p:sp>
                <p:nvSpPr>
                  <p:cNvPr id="72" name="Rectangle 135">
                    <a:extLst>
                      <a:ext uri="{FF2B5EF4-FFF2-40B4-BE49-F238E27FC236}">
                        <a16:creationId xmlns:a16="http://schemas.microsoft.com/office/drawing/2014/main" xmlns="" id="{58EC8664-01A8-432C-9D71-1F2C3F2692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94081" y="5830887"/>
                    <a:ext cx="389008" cy="478421"/>
                  </a:xfrm>
                  <a:prstGeom prst="rect">
                    <a:avLst/>
                  </a:prstGeom>
                  <a:solidFill>
                    <a:srgbClr val="BBE0E3"/>
                  </a:solidFill>
                  <a:ln w="1587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lIns="0" rIns="0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80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1</a:t>
                    </a:r>
                  </a:p>
                </p:txBody>
              </p:sp>
              <p:sp>
                <p:nvSpPr>
                  <p:cNvPr id="73" name="Oval 144">
                    <a:extLst>
                      <a:ext uri="{FF2B5EF4-FFF2-40B4-BE49-F238E27FC236}">
                        <a16:creationId xmlns:a16="http://schemas.microsoft.com/office/drawing/2014/main" xmlns="" id="{3AD30C1E-32DA-443A-9116-A35C3A9529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83088" y="6016112"/>
                    <a:ext cx="90000" cy="90000"/>
                  </a:xfrm>
                  <a:prstGeom prst="ellipse">
                    <a:avLst/>
                  </a:prstGeom>
                  <a:solidFill>
                    <a:srgbClr val="BBE0E3"/>
                  </a:solidFill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lIns="0" rIns="0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32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70" name="Rectangle 135">
                  <a:extLst>
                    <a:ext uri="{FF2B5EF4-FFF2-40B4-BE49-F238E27FC236}">
                      <a16:creationId xmlns:a16="http://schemas.microsoft.com/office/drawing/2014/main" xmlns="" id="{EAC0341C-1FFE-4C1F-B2FC-7B2B679093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0396" y="5327067"/>
                  <a:ext cx="389008" cy="478421"/>
                </a:xfrm>
                <a:prstGeom prst="rect">
                  <a:avLst/>
                </a:prstGeom>
                <a:solidFill>
                  <a:srgbClr val="BBE0E3"/>
                </a:solidFill>
                <a:ln w="158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&amp;</a:t>
                  </a:r>
                </a:p>
              </p:txBody>
            </p:sp>
            <p:sp>
              <p:nvSpPr>
                <p:cNvPr id="71" name="Rectangle 135">
                  <a:extLst>
                    <a:ext uri="{FF2B5EF4-FFF2-40B4-BE49-F238E27FC236}">
                      <a16:creationId xmlns:a16="http://schemas.microsoft.com/office/drawing/2014/main" xmlns="" id="{0CF5237F-8B60-41D9-B4B4-209BBFEA9C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2522" y="5675814"/>
                  <a:ext cx="389008" cy="478421"/>
                </a:xfrm>
                <a:prstGeom prst="rect">
                  <a:avLst/>
                </a:prstGeom>
                <a:solidFill>
                  <a:srgbClr val="BBE0E3"/>
                </a:solidFill>
                <a:ln w="158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≥1</a:t>
                  </a:r>
                </a:p>
              </p:txBody>
            </p:sp>
          </p:grpSp>
        </p:grpSp>
        <p:sp>
          <p:nvSpPr>
            <p:cNvPr id="11" name="矩形 10"/>
            <p:cNvSpPr/>
            <p:nvPr/>
          </p:nvSpPr>
          <p:spPr>
            <a:xfrm>
              <a:off x="186815" y="2291043"/>
              <a:ext cx="8649368" cy="298926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77653" y="4660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电路图原理：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7477550" y="972986"/>
            <a:ext cx="1140230" cy="373062"/>
          </a:xfrm>
          <a:custGeom>
            <a:avLst/>
            <a:gdLst>
              <a:gd name="connsiteX0" fmla="*/ 0 w 1539089"/>
              <a:gd name="connsiteY0" fmla="*/ 570369 h 570369"/>
              <a:gd name="connsiteX1" fmla="*/ 362139 w 1539089"/>
              <a:gd name="connsiteY1" fmla="*/ 570369 h 570369"/>
              <a:gd name="connsiteX2" fmla="*/ 362139 w 1539089"/>
              <a:gd name="connsiteY2" fmla="*/ 0 h 570369"/>
              <a:gd name="connsiteX3" fmla="*/ 1213165 w 1539089"/>
              <a:gd name="connsiteY3" fmla="*/ 0 h 570369"/>
              <a:gd name="connsiteX4" fmla="*/ 1213165 w 1539089"/>
              <a:gd name="connsiteY4" fmla="*/ 525101 h 570369"/>
              <a:gd name="connsiteX5" fmla="*/ 1539089 w 1539089"/>
              <a:gd name="connsiteY5" fmla="*/ 525101 h 570369"/>
              <a:gd name="connsiteX6" fmla="*/ 1539089 w 1539089"/>
              <a:gd name="connsiteY6" fmla="*/ 552262 h 570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9089" h="570369">
                <a:moveTo>
                  <a:pt x="0" y="570369"/>
                </a:moveTo>
                <a:lnTo>
                  <a:pt x="362139" y="570369"/>
                </a:lnTo>
                <a:lnTo>
                  <a:pt x="362139" y="0"/>
                </a:lnTo>
                <a:lnTo>
                  <a:pt x="1213165" y="0"/>
                </a:lnTo>
                <a:lnTo>
                  <a:pt x="1213165" y="525101"/>
                </a:lnTo>
                <a:lnTo>
                  <a:pt x="1539089" y="525101"/>
                </a:lnTo>
                <a:lnTo>
                  <a:pt x="1539089" y="552262"/>
                </a:ln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67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5"/>
          <p:cNvSpPr txBox="1">
            <a:spLocks/>
          </p:cNvSpPr>
          <p:nvPr/>
        </p:nvSpPr>
        <p:spPr bwMode="auto">
          <a:xfrm>
            <a:off x="669957" y="553762"/>
            <a:ext cx="775882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定时模式时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计数值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＝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t/T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计数初值计算的公式为：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X=2</a:t>
            </a:r>
            <a:r>
              <a:rPr kumimoji="0" lang="en-US" altLang="zh-CN" b="0" i="0" u="none" strike="noStrike" kern="1200" cap="none" spc="0" normalizeH="0" baseline="3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-N</a:t>
            </a:r>
            <a:endParaRPr kumimoji="0" lang="zh-CN" alt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定时器的初值还可以采用计数个数直接取补法获得。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计数模式时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，计数脉冲是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T0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引脚上的外部脉冲。</a:t>
            </a: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14911" y="3617212"/>
            <a:ext cx="8668912" cy="2989263"/>
            <a:chOff x="186815" y="2291043"/>
            <a:chExt cx="8668912" cy="2989263"/>
          </a:xfrm>
        </p:grpSpPr>
        <p:grpSp>
          <p:nvGrpSpPr>
            <p:cNvPr id="6" name="组合 5"/>
            <p:cNvGrpSpPr/>
            <p:nvPr/>
          </p:nvGrpSpPr>
          <p:grpSpPr>
            <a:xfrm>
              <a:off x="286402" y="2291043"/>
              <a:ext cx="8569325" cy="2989263"/>
              <a:chOff x="360064" y="2287185"/>
              <a:chExt cx="8569325" cy="2989263"/>
            </a:xfrm>
          </p:grpSpPr>
          <p:sp>
            <p:nvSpPr>
              <p:cNvPr id="8" name="Rectangle 4"/>
              <p:cNvSpPr>
                <a:spLocks noChangeArrowheads="1"/>
              </p:cNvSpPr>
              <p:nvPr/>
            </p:nvSpPr>
            <p:spPr bwMode="auto">
              <a:xfrm>
                <a:off x="5319414" y="4158575"/>
                <a:ext cx="1628775" cy="311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高三位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弃用</a:t>
                </a:r>
              </a:p>
            </p:txBody>
          </p:sp>
          <p:sp>
            <p:nvSpPr>
              <p:cNvPr id="9" name="Line 5"/>
              <p:cNvSpPr>
                <a:spLocks noChangeShapeType="1"/>
              </p:cNvSpPr>
              <p:nvPr/>
            </p:nvSpPr>
            <p:spPr bwMode="auto">
              <a:xfrm flipH="1" flipV="1">
                <a:off x="6132849" y="3288625"/>
                <a:ext cx="1588" cy="82708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rIns="0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4528685" y="4790672"/>
                <a:ext cx="3327400" cy="396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rIns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T1</a:t>
                </a:r>
                <a:r>
                  <a:rPr lang="zh-CN" altLang="en-US" sz="20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方式</a:t>
                </a:r>
                <a:r>
                  <a:rPr lang="en-US" altLang="zh-CN" sz="20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0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控制</a:t>
                </a:r>
                <a:r>
                  <a:rPr lang="zh-CN" altLang="en-US" sz="2000" dirty="0" smtClea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逻辑电路图</a:t>
                </a:r>
                <a:endParaRPr lang="zh-CN" altLang="en-US" sz="20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Rectangle 71"/>
              <p:cNvSpPr>
                <a:spLocks noChangeArrowheads="1"/>
              </p:cNvSpPr>
              <p:nvPr/>
            </p:nvSpPr>
            <p:spPr bwMode="auto">
              <a:xfrm>
                <a:off x="5951239" y="2904450"/>
                <a:ext cx="396875" cy="349250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xmlns="" id="{6AD68C9F-3E8D-4D6C-B10B-F6E2108407E6}"/>
                  </a:ext>
                </a:extLst>
              </p:cNvPr>
              <p:cNvGrpSpPr/>
              <p:nvPr/>
            </p:nvGrpSpPr>
            <p:grpSpPr>
              <a:xfrm>
                <a:off x="360064" y="2287185"/>
                <a:ext cx="8569325" cy="2989263"/>
                <a:chOff x="323850" y="3429000"/>
                <a:chExt cx="8569325" cy="2989263"/>
              </a:xfrm>
            </p:grpSpPr>
            <p:sp>
              <p:nvSpPr>
                <p:cNvPr id="13" name="Line 137">
                  <a:extLst>
                    <a:ext uri="{FF2B5EF4-FFF2-40B4-BE49-F238E27FC236}">
                      <a16:creationId xmlns:a16="http://schemas.microsoft.com/office/drawing/2014/main" xmlns="" id="{637B659A-E0C3-465C-9932-9B2B262F60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74110" y="3753036"/>
                  <a:ext cx="21682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" name="Line 174">
                  <a:extLst>
                    <a:ext uri="{FF2B5EF4-FFF2-40B4-BE49-F238E27FC236}">
                      <a16:creationId xmlns:a16="http://schemas.microsoft.com/office/drawing/2014/main" xmlns="" id="{0F860320-D5BF-4E87-9116-247CFC371A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41454" y="5697252"/>
                  <a:ext cx="198398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" name="Line 174">
                  <a:extLst>
                    <a:ext uri="{FF2B5EF4-FFF2-40B4-BE49-F238E27FC236}">
                      <a16:creationId xmlns:a16="http://schemas.microsoft.com/office/drawing/2014/main" xmlns="" id="{E2875C54-9722-4DE7-AFF8-FFEAEC2E85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43808" y="5913276"/>
                  <a:ext cx="198398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" name="AutoShape 123">
                  <a:extLst>
                    <a:ext uri="{FF2B5EF4-FFF2-40B4-BE49-F238E27FC236}">
                      <a16:creationId xmlns:a16="http://schemas.microsoft.com/office/drawing/2014/main" xmlns="" id="{1D40D0B3-D0E2-41F8-848A-F681692095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167245">
                  <a:off x="6669636" y="4120734"/>
                  <a:ext cx="233363" cy="940633"/>
                </a:xfrm>
                <a:prstGeom prst="leftBrace">
                  <a:avLst>
                    <a:gd name="adj1" fmla="val 33447"/>
                    <a:gd name="adj2" fmla="val 50000"/>
                  </a:avLst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Rectangle 124">
                  <a:extLst>
                    <a:ext uri="{FF2B5EF4-FFF2-40B4-BE49-F238E27FC236}">
                      <a16:creationId xmlns:a16="http://schemas.microsoft.com/office/drawing/2014/main" xmlns="" id="{222B8EB0-A95A-4BBF-959F-2DAD5A9F0D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5625" y="4043363"/>
                  <a:ext cx="658443" cy="381000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20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" name="Oval 125">
                  <a:extLst>
                    <a:ext uri="{FF2B5EF4-FFF2-40B4-BE49-F238E27FC236}">
                      <a16:creationId xmlns:a16="http://schemas.microsoft.com/office/drawing/2014/main" xmlns="" id="{91938188-1B5B-40DA-96F5-76830115CD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3745" y="4195763"/>
                  <a:ext cx="156241" cy="152400"/>
                </a:xfrm>
                <a:prstGeom prst="ellipse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Oval 126">
                  <a:extLst>
                    <a:ext uri="{FF2B5EF4-FFF2-40B4-BE49-F238E27FC236}">
                      <a16:creationId xmlns:a16="http://schemas.microsoft.com/office/drawing/2014/main" xmlns="" id="{FC204D6A-AE70-49C9-A429-FF22B7E3A2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347" y="4195763"/>
                  <a:ext cx="156241" cy="152400"/>
                </a:xfrm>
                <a:prstGeom prst="ellipse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" name="Line 127">
                  <a:extLst>
                    <a:ext uri="{FF2B5EF4-FFF2-40B4-BE49-F238E27FC236}">
                      <a16:creationId xmlns:a16="http://schemas.microsoft.com/office/drawing/2014/main" xmlns="" id="{15DD372F-1E16-4469-90F9-B8CD99F1D6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24477" y="4070350"/>
                  <a:ext cx="333207" cy="15875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Line 128">
                  <a:extLst>
                    <a:ext uri="{FF2B5EF4-FFF2-40B4-BE49-F238E27FC236}">
                      <a16:creationId xmlns:a16="http://schemas.microsoft.com/office/drawing/2014/main" xmlns="" id="{5B5B2850-6F5D-40FF-AD4E-30E5DBB5C3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175662" y="4230688"/>
                  <a:ext cx="361905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Oval 129">
                  <a:extLst>
                    <a:ext uri="{FF2B5EF4-FFF2-40B4-BE49-F238E27FC236}">
                      <a16:creationId xmlns:a16="http://schemas.microsoft.com/office/drawing/2014/main" xmlns="" id="{C73540E6-16EF-4EB2-9986-476EAA0080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2541" y="4149725"/>
                  <a:ext cx="156241" cy="152400"/>
                </a:xfrm>
                <a:prstGeom prst="ellipse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" name="Line 130">
                  <a:extLst>
                    <a:ext uri="{FF2B5EF4-FFF2-40B4-BE49-F238E27FC236}">
                      <a16:creationId xmlns:a16="http://schemas.microsoft.com/office/drawing/2014/main" xmlns="" id="{6FDB76C1-FBEE-4D4B-B63A-A6B19ADD0C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68782" y="4225925"/>
                  <a:ext cx="546843" cy="1588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Line 131">
                  <a:extLst>
                    <a:ext uri="{FF2B5EF4-FFF2-40B4-BE49-F238E27FC236}">
                      <a16:creationId xmlns:a16="http://schemas.microsoft.com/office/drawing/2014/main" xmlns="" id="{F7E3E23F-979E-465D-81BD-4BF8700DC2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576586" y="4378325"/>
                  <a:ext cx="4783" cy="53340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Line 132">
                  <a:extLst>
                    <a:ext uri="{FF2B5EF4-FFF2-40B4-BE49-F238E27FC236}">
                      <a16:creationId xmlns:a16="http://schemas.microsoft.com/office/drawing/2014/main" xmlns="" id="{657A403D-02C0-45F6-9651-EBB30E0D88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81369" y="3753036"/>
                  <a:ext cx="0" cy="326336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Line 133">
                  <a:extLst>
                    <a:ext uri="{FF2B5EF4-FFF2-40B4-BE49-F238E27FC236}">
                      <a16:creationId xmlns:a16="http://schemas.microsoft.com/office/drawing/2014/main" xmlns="" id="{40652936-C9C1-4C03-8A69-C3F5352DA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20345" y="4073525"/>
                  <a:ext cx="392196" cy="15240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Rectangle 134">
                  <a:extLst>
                    <a:ext uri="{FF2B5EF4-FFF2-40B4-BE49-F238E27FC236}">
                      <a16:creationId xmlns:a16="http://schemas.microsoft.com/office/drawing/2014/main" xmlns="" id="{59C31197-4EDF-442E-9C52-FB4A59D02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7584" y="3536950"/>
                  <a:ext cx="819467" cy="381000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8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振荡器</a:t>
                  </a:r>
                </a:p>
              </p:txBody>
            </p:sp>
            <p:sp>
              <p:nvSpPr>
                <p:cNvPr id="28" name="Rectangle 135">
                  <a:extLst>
                    <a:ext uri="{FF2B5EF4-FFF2-40B4-BE49-F238E27FC236}">
                      <a16:creationId xmlns:a16="http://schemas.microsoft.com/office/drawing/2014/main" xmlns="" id="{B6996685-AC1A-41D4-BB42-F0F5BF89ED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5469" y="3540125"/>
                  <a:ext cx="546843" cy="381000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1/12</a:t>
                  </a:r>
                </a:p>
              </p:txBody>
            </p:sp>
            <p:sp>
              <p:nvSpPr>
                <p:cNvPr id="29" name="Line 137">
                  <a:extLst>
                    <a:ext uri="{FF2B5EF4-FFF2-40B4-BE49-F238E27FC236}">
                      <a16:creationId xmlns:a16="http://schemas.microsoft.com/office/drawing/2014/main" xmlns="" id="{255D65D7-8BFF-4CF2-9D36-0B6C68064A9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47051" y="3733800"/>
                  <a:ext cx="21682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" name="Line 139">
                  <a:extLst>
                    <a:ext uri="{FF2B5EF4-FFF2-40B4-BE49-F238E27FC236}">
                      <a16:creationId xmlns:a16="http://schemas.microsoft.com/office/drawing/2014/main" xmlns="" id="{97C4E419-0162-4690-AC79-2D4716B0DD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59878" y="5445125"/>
                  <a:ext cx="1750518" cy="1588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" name="Line 142">
                  <a:extLst>
                    <a:ext uri="{FF2B5EF4-FFF2-40B4-BE49-F238E27FC236}">
                      <a16:creationId xmlns:a16="http://schemas.microsoft.com/office/drawing/2014/main" xmlns="" id="{28A9309B-D3A5-4777-BAF1-4AF0789FA1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047353" y="5684462"/>
                  <a:ext cx="0" cy="242051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Line 145">
                  <a:extLst>
                    <a:ext uri="{FF2B5EF4-FFF2-40B4-BE49-F238E27FC236}">
                      <a16:creationId xmlns:a16="http://schemas.microsoft.com/office/drawing/2014/main" xmlns="" id="{C9D2FFB5-8C32-46D4-BE23-8B59FD8E34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44638" y="5805488"/>
                  <a:ext cx="371470" cy="1588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Line 146">
                  <a:extLst>
                    <a:ext uri="{FF2B5EF4-FFF2-40B4-BE49-F238E27FC236}">
                      <a16:creationId xmlns:a16="http://schemas.microsoft.com/office/drawing/2014/main" xmlns="" id="{8CACFBD5-5780-467B-998C-AFC4362E8A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8602" y="6021388"/>
                  <a:ext cx="21682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" name="Line 147">
                  <a:extLst>
                    <a:ext uri="{FF2B5EF4-FFF2-40B4-BE49-F238E27FC236}">
                      <a16:creationId xmlns:a16="http://schemas.microsoft.com/office/drawing/2014/main" xmlns="" id="{3F4E0578-7453-442E-A175-63E316E0D6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203521" y="6021388"/>
                  <a:ext cx="156241" cy="22860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" name="Line 148">
                  <a:extLst>
                    <a:ext uri="{FF2B5EF4-FFF2-40B4-BE49-F238E27FC236}">
                      <a16:creationId xmlns:a16="http://schemas.microsoft.com/office/drawing/2014/main" xmlns="" id="{EC01750A-681B-4DC3-9CD9-26F3D95A1C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44638" y="6237288"/>
                  <a:ext cx="763666" cy="1588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" name="Line 149">
                  <a:extLst>
                    <a:ext uri="{FF2B5EF4-FFF2-40B4-BE49-F238E27FC236}">
                      <a16:creationId xmlns:a16="http://schemas.microsoft.com/office/drawing/2014/main" xmlns="" id="{AC6C22DF-8212-44FB-8A9A-9DDD80E8B1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203521" y="5810027"/>
                  <a:ext cx="361905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" name="Line 150">
                  <a:extLst>
                    <a:ext uri="{FF2B5EF4-FFF2-40B4-BE49-F238E27FC236}">
                      <a16:creationId xmlns:a16="http://schemas.microsoft.com/office/drawing/2014/main" xmlns="" id="{16F9C87F-FC9C-4B53-93E2-CFFFA1840F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79712" y="4905375"/>
                  <a:ext cx="108571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" name="Rectangle 151">
                  <a:extLst>
                    <a:ext uri="{FF2B5EF4-FFF2-40B4-BE49-F238E27FC236}">
                      <a16:creationId xmlns:a16="http://schemas.microsoft.com/office/drawing/2014/main" xmlns="" id="{9A9000B0-A755-44D9-AC36-6389DEDEC1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3466" y="4797425"/>
                  <a:ext cx="816278" cy="287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(</a:t>
                  </a:r>
                  <a:r>
                    <a:rPr kumimoji="0" lang="zh-CN" altLang="en-US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低</a:t>
                  </a: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</a:t>
                  </a:r>
                  <a:r>
                    <a:rPr kumimoji="0" lang="zh-CN" altLang="en-US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位</a:t>
                  </a: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)</a:t>
                  </a:r>
                </a:p>
              </p:txBody>
            </p:sp>
            <p:sp>
              <p:nvSpPr>
                <p:cNvPr id="39" name="Rectangle 152">
                  <a:extLst>
                    <a:ext uri="{FF2B5EF4-FFF2-40B4-BE49-F238E27FC236}">
                      <a16:creationId xmlns:a16="http://schemas.microsoft.com/office/drawing/2014/main" xmlns="" id="{6013DBFC-741F-4FAA-949F-6C96C0B8CB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33243" y="4059238"/>
                  <a:ext cx="483071" cy="346075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TF1</a:t>
                  </a:r>
                </a:p>
              </p:txBody>
            </p:sp>
            <p:sp>
              <p:nvSpPr>
                <p:cNvPr id="40" name="Line 153">
                  <a:extLst>
                    <a:ext uri="{FF2B5EF4-FFF2-40B4-BE49-F238E27FC236}">
                      <a16:creationId xmlns:a16="http://schemas.microsoft.com/office/drawing/2014/main" xmlns="" id="{B60CEFB0-4141-427F-8207-3708831711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57430" y="4227513"/>
                  <a:ext cx="274218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" name="Line 154">
                  <a:extLst>
                    <a:ext uri="{FF2B5EF4-FFF2-40B4-BE49-F238E27FC236}">
                      <a16:creationId xmlns:a16="http://schemas.microsoft.com/office/drawing/2014/main" xmlns="" id="{9AA51711-458D-444C-AFD9-C502B7B685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29068" y="4225925"/>
                  <a:ext cx="234361" cy="1588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Rectangle 155">
                  <a:extLst>
                    <a:ext uri="{FF2B5EF4-FFF2-40B4-BE49-F238E27FC236}">
                      <a16:creationId xmlns:a16="http://schemas.microsoft.com/office/drawing/2014/main" xmlns="" id="{79613985-6CD5-45C1-95DA-3C5EF8FFF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2120" y="4116388"/>
                  <a:ext cx="711055" cy="261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中断</a:t>
                  </a:r>
                </a:p>
              </p:txBody>
            </p:sp>
            <p:sp>
              <p:nvSpPr>
                <p:cNvPr id="43" name="Rectangle 156">
                  <a:extLst>
                    <a:ext uri="{FF2B5EF4-FFF2-40B4-BE49-F238E27FC236}">
                      <a16:creationId xmlns:a16="http://schemas.microsoft.com/office/drawing/2014/main" xmlns="" id="{790C1C10-7290-45CF-8285-03D1E352D9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9229" y="3606800"/>
                  <a:ext cx="1603859" cy="381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启动控制</a:t>
                  </a:r>
                </a:p>
              </p:txBody>
            </p:sp>
            <p:sp>
              <p:nvSpPr>
                <p:cNvPr id="44" name="Rectangle 157">
                  <a:extLst>
                    <a:ext uri="{FF2B5EF4-FFF2-40B4-BE49-F238E27FC236}">
                      <a16:creationId xmlns:a16="http://schemas.microsoft.com/office/drawing/2014/main" xmlns="" id="{7D54C86E-0850-45D3-BA21-93FFD19387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262" y="4725988"/>
                  <a:ext cx="1123977" cy="3905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CC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T1</a:t>
                  </a:r>
                  <a:r>
                    <a:rPr kumimoji="0" lang="zh-CN" altLang="en-US" sz="20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CC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引脚</a:t>
                  </a:r>
                  <a:endParaRPr kumimoji="0" lang="zh-CN" altLang="en-US" sz="20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" name="Rectangle 158">
                  <a:extLst>
                    <a:ext uri="{FF2B5EF4-FFF2-40B4-BE49-F238E27FC236}">
                      <a16:creationId xmlns:a16="http://schemas.microsoft.com/office/drawing/2014/main" xmlns="" id="{A907A1F6-8603-42D7-ABCC-02A003BA13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241" y="5229225"/>
                  <a:ext cx="556408" cy="381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TR1</a:t>
                  </a:r>
                </a:p>
              </p:txBody>
            </p:sp>
            <p:sp>
              <p:nvSpPr>
                <p:cNvPr id="46" name="Rectangle 159">
                  <a:extLst>
                    <a:ext uri="{FF2B5EF4-FFF2-40B4-BE49-F238E27FC236}">
                      <a16:creationId xmlns:a16="http://schemas.microsoft.com/office/drawing/2014/main" xmlns="" id="{51B0E2EA-74E0-4371-A4AE-38FD33322C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577" y="5597525"/>
                  <a:ext cx="703083" cy="381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GATE</a:t>
                  </a:r>
                </a:p>
              </p:txBody>
            </p:sp>
            <p:sp>
              <p:nvSpPr>
                <p:cNvPr id="47" name="Rectangle 160">
                  <a:extLst>
                    <a:ext uri="{FF2B5EF4-FFF2-40B4-BE49-F238E27FC236}">
                      <a16:creationId xmlns:a16="http://schemas.microsoft.com/office/drawing/2014/main" xmlns="" id="{19EE4A91-D1B3-447F-8F06-2E8FCB91E8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005" y="6130925"/>
                  <a:ext cx="714243" cy="287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CC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INT1</a:t>
                  </a:r>
                  <a:r>
                    <a:rPr kumimoji="0" lang="zh-CN" altLang="en-US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CC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引脚</a:t>
                  </a:r>
                </a:p>
              </p:txBody>
            </p:sp>
            <p:sp>
              <p:nvSpPr>
                <p:cNvPr id="48" name="Line 161">
                  <a:extLst>
                    <a:ext uri="{FF2B5EF4-FFF2-40B4-BE49-F238E27FC236}">
                      <a16:creationId xmlns:a16="http://schemas.microsoft.com/office/drawing/2014/main" xmlns="" id="{835ACD58-C8CD-4DA1-93DD-867EA14D4C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3850" y="6130925"/>
                  <a:ext cx="546843" cy="158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9" name="Rectangle 162">
                  <a:extLst>
                    <a:ext uri="{FF2B5EF4-FFF2-40B4-BE49-F238E27FC236}">
                      <a16:creationId xmlns:a16="http://schemas.microsoft.com/office/drawing/2014/main" xmlns="" id="{33AF0B65-6873-4305-A023-85B2B17564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4998" y="3646488"/>
                  <a:ext cx="629746" cy="3603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CC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C/T=0</a:t>
                  </a:r>
                </a:p>
              </p:txBody>
            </p:sp>
            <p:sp>
              <p:nvSpPr>
                <p:cNvPr id="50" name="Rectangle 163">
                  <a:extLst>
                    <a:ext uri="{FF2B5EF4-FFF2-40B4-BE49-F238E27FC236}">
                      <a16:creationId xmlns:a16="http://schemas.microsoft.com/office/drawing/2014/main" xmlns="" id="{14702BE0-1E70-4C7D-B36E-2B8BA36870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0649" y="4510088"/>
                  <a:ext cx="703083" cy="287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CC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C/T=1</a:t>
                  </a:r>
                </a:p>
              </p:txBody>
            </p:sp>
            <p:sp>
              <p:nvSpPr>
                <p:cNvPr id="51" name="Line 164">
                  <a:extLst>
                    <a:ext uri="{FF2B5EF4-FFF2-40B4-BE49-F238E27FC236}">
                      <a16:creationId xmlns:a16="http://schemas.microsoft.com/office/drawing/2014/main" xmlns="" id="{C19C3D4E-2CD4-417D-B3EE-3A050447EF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96934" y="5556250"/>
                  <a:ext cx="267841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" name="Line 165">
                  <a:extLst>
                    <a:ext uri="{FF2B5EF4-FFF2-40B4-BE49-F238E27FC236}">
                      <a16:creationId xmlns:a16="http://schemas.microsoft.com/office/drawing/2014/main" xmlns="" id="{728F558B-641A-4E13-BA6E-7D485913CC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66370" y="4404962"/>
                  <a:ext cx="0" cy="115570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" name="Text Box 166">
                  <a:extLst>
                    <a:ext uri="{FF2B5EF4-FFF2-40B4-BE49-F238E27FC236}">
                      <a16:creationId xmlns:a16="http://schemas.microsoft.com/office/drawing/2014/main" xmlns="" id="{983060B9-26B4-4412-B8F5-5AC1BED9D66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75557" y="3644900"/>
                  <a:ext cx="2128381" cy="3968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r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13</a:t>
                  </a:r>
                  <a:r>
                    <a:rPr kumimoji="0" lang="zh-CN" altLang="en-US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位加</a:t>
                  </a: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r>
                    <a:rPr kumimoji="0" lang="zh-CN" altLang="en-US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计数器</a:t>
                  </a:r>
                </a:p>
              </p:txBody>
            </p:sp>
            <p:sp>
              <p:nvSpPr>
                <p:cNvPr id="54" name="Rectangle 167">
                  <a:extLst>
                    <a:ext uri="{FF2B5EF4-FFF2-40B4-BE49-F238E27FC236}">
                      <a16:creationId xmlns:a16="http://schemas.microsoft.com/office/drawing/2014/main" xmlns="" id="{BB3D94AD-B80A-426E-A692-503F131439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19672" y="5229225"/>
                  <a:ext cx="2066204" cy="1154113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5" name="Rectangle 168">
                  <a:extLst>
                    <a:ext uri="{FF2B5EF4-FFF2-40B4-BE49-F238E27FC236}">
                      <a16:creationId xmlns:a16="http://schemas.microsoft.com/office/drawing/2014/main" xmlns="" id="{FC0820DE-0B1D-41DA-B253-98BB19EC21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0029" y="4041775"/>
                  <a:ext cx="1351960" cy="358775"/>
                </a:xfrm>
                <a:prstGeom prst="rect">
                  <a:avLst/>
                </a:prstGeom>
                <a:solidFill>
                  <a:srgbClr val="99CC00">
                    <a:alpha val="78038"/>
                  </a:srgbClr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TH1</a:t>
                  </a:r>
                </a:p>
              </p:txBody>
            </p:sp>
            <p:sp>
              <p:nvSpPr>
                <p:cNvPr id="56" name="AutoShape 169">
                  <a:extLst>
                    <a:ext uri="{FF2B5EF4-FFF2-40B4-BE49-F238E27FC236}">
                      <a16:creationId xmlns:a16="http://schemas.microsoft.com/office/drawing/2014/main" xmlns="" id="{BE8406B2-5D78-41BA-A359-981FDF8CF5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167245">
                  <a:off x="5073782" y="3983584"/>
                  <a:ext cx="249238" cy="1233983"/>
                </a:xfrm>
                <a:prstGeom prst="leftBrace">
                  <a:avLst>
                    <a:gd name="adj1" fmla="val 41083"/>
                    <a:gd name="adj2" fmla="val 50000"/>
                  </a:avLst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7" name="Rectangle 170">
                  <a:extLst>
                    <a:ext uri="{FF2B5EF4-FFF2-40B4-BE49-F238E27FC236}">
                      <a16:creationId xmlns:a16="http://schemas.microsoft.com/office/drawing/2014/main" xmlns="" id="{75A2E35A-435E-4796-97AA-B7D80EE475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40923" y="4781550"/>
                  <a:ext cx="546843" cy="304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(</a:t>
                  </a:r>
                  <a:r>
                    <a:rPr kumimoji="0" lang="zh-CN" altLang="en-US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高</a:t>
                  </a: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8</a:t>
                  </a:r>
                  <a:r>
                    <a:rPr kumimoji="0" lang="zh-CN" altLang="en-US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位</a:t>
                  </a: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)</a:t>
                  </a:r>
                </a:p>
              </p:txBody>
            </p:sp>
            <p:sp>
              <p:nvSpPr>
                <p:cNvPr id="58" name="Rectangle 171">
                  <a:extLst>
                    <a:ext uri="{FF2B5EF4-FFF2-40B4-BE49-F238E27FC236}">
                      <a16:creationId xmlns:a16="http://schemas.microsoft.com/office/drawing/2014/main" xmlns="" id="{1D990376-A66F-4C1D-A5CD-204C85A7B2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3652" y="3429000"/>
                  <a:ext cx="1371092" cy="595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00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中断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00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溢出信号</a:t>
                  </a:r>
                </a:p>
              </p:txBody>
            </p:sp>
            <p:sp>
              <p:nvSpPr>
                <p:cNvPr id="59" name="Line 172">
                  <a:extLst>
                    <a:ext uri="{FF2B5EF4-FFF2-40B4-BE49-F238E27FC236}">
                      <a16:creationId xmlns:a16="http://schemas.microsoft.com/office/drawing/2014/main" xmlns="" id="{0E9F5ADC-84F5-4291-885F-27945B3AC2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8864" y="3703638"/>
                  <a:ext cx="162000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0" name="Line 173">
                  <a:extLst>
                    <a:ext uri="{FF2B5EF4-FFF2-40B4-BE49-F238E27FC236}">
                      <a16:creationId xmlns:a16="http://schemas.microsoft.com/office/drawing/2014/main" xmlns="" id="{43EDC6BE-548C-48B4-AE0A-63B81194C5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17722" y="4530725"/>
                  <a:ext cx="162000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1" name="Line 175">
                  <a:extLst>
                    <a:ext uri="{FF2B5EF4-FFF2-40B4-BE49-F238E27FC236}">
                      <a16:creationId xmlns:a16="http://schemas.microsoft.com/office/drawing/2014/main" xmlns="" id="{F80525BD-7762-48F2-ADFB-1912BB6E2E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66369" y="4221163"/>
                  <a:ext cx="0" cy="21590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2" name="Rectangle 176">
                  <a:extLst>
                    <a:ext uri="{FF2B5EF4-FFF2-40B4-BE49-F238E27FC236}">
                      <a16:creationId xmlns:a16="http://schemas.microsoft.com/office/drawing/2014/main" xmlns="" id="{FC8359D6-92D7-486A-B5A3-1E6284461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05470" y="4041775"/>
                  <a:ext cx="1351960" cy="358775"/>
                </a:xfrm>
                <a:prstGeom prst="rect">
                  <a:avLst/>
                </a:prstGeom>
                <a:solidFill>
                  <a:srgbClr val="99CCFF">
                    <a:alpha val="78038"/>
                  </a:srgbClr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  TL1</a:t>
                  </a:r>
                </a:p>
              </p:txBody>
            </p:sp>
            <p:sp>
              <p:nvSpPr>
                <p:cNvPr id="63" name="Line 177">
                  <a:extLst>
                    <a:ext uri="{FF2B5EF4-FFF2-40B4-BE49-F238E27FC236}">
                      <a16:creationId xmlns:a16="http://schemas.microsoft.com/office/drawing/2014/main" xmlns="" id="{8AC90651-03E0-4FBE-A8BD-23C73D2C15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316797" y="4041775"/>
                  <a:ext cx="0" cy="358775"/>
                </a:xfrm>
                <a:prstGeom prst="line">
                  <a:avLst/>
                </a:prstGeom>
                <a:noFill/>
                <a:ln w="19050">
                  <a:solidFill>
                    <a:srgbClr val="CC009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4" name="Rectangle 178">
                  <a:extLst>
                    <a:ext uri="{FF2B5EF4-FFF2-40B4-BE49-F238E27FC236}">
                      <a16:creationId xmlns:a16="http://schemas.microsoft.com/office/drawing/2014/main" xmlns="" id="{DDC156E3-6BA1-4B5B-9432-07AC23B035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15025" y="4051300"/>
                  <a:ext cx="396875" cy="349250"/>
                </a:xfrm>
                <a:prstGeom prst="rect">
                  <a:avLst/>
                </a:pr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65" name="组合 64">
                  <a:extLst>
                    <a:ext uri="{FF2B5EF4-FFF2-40B4-BE49-F238E27FC236}">
                      <a16:creationId xmlns:a16="http://schemas.microsoft.com/office/drawing/2014/main" xmlns="" id="{4631681A-9DD1-4256-BB6D-48E3694E0716}"/>
                    </a:ext>
                  </a:extLst>
                </p:cNvPr>
                <p:cNvGrpSpPr/>
                <p:nvPr/>
              </p:nvGrpSpPr>
              <p:grpSpPr>
                <a:xfrm>
                  <a:off x="1742472" y="5577051"/>
                  <a:ext cx="479007" cy="478421"/>
                  <a:chOff x="4394081" y="5830887"/>
                  <a:chExt cx="479007" cy="478421"/>
                </a:xfrm>
              </p:grpSpPr>
              <p:sp>
                <p:nvSpPr>
                  <p:cNvPr id="68" name="Rectangle 135">
                    <a:extLst>
                      <a:ext uri="{FF2B5EF4-FFF2-40B4-BE49-F238E27FC236}">
                        <a16:creationId xmlns:a16="http://schemas.microsoft.com/office/drawing/2014/main" xmlns="" id="{58EC8664-01A8-432C-9D71-1F2C3F2692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94081" y="5830887"/>
                    <a:ext cx="389008" cy="478421"/>
                  </a:xfrm>
                  <a:prstGeom prst="rect">
                    <a:avLst/>
                  </a:prstGeom>
                  <a:solidFill>
                    <a:srgbClr val="BBE0E3"/>
                  </a:solidFill>
                  <a:ln w="1587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lIns="0" rIns="0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80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1</a:t>
                    </a:r>
                  </a:p>
                </p:txBody>
              </p:sp>
              <p:sp>
                <p:nvSpPr>
                  <p:cNvPr id="69" name="Oval 144">
                    <a:extLst>
                      <a:ext uri="{FF2B5EF4-FFF2-40B4-BE49-F238E27FC236}">
                        <a16:creationId xmlns:a16="http://schemas.microsoft.com/office/drawing/2014/main" xmlns="" id="{3AD30C1E-32DA-443A-9116-A35C3A9529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83088" y="6016112"/>
                    <a:ext cx="90000" cy="90000"/>
                  </a:xfrm>
                  <a:prstGeom prst="ellipse">
                    <a:avLst/>
                  </a:prstGeom>
                  <a:solidFill>
                    <a:srgbClr val="BBE0E3"/>
                  </a:solidFill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lIns="0" rIns="0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320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66" name="Rectangle 135">
                  <a:extLst>
                    <a:ext uri="{FF2B5EF4-FFF2-40B4-BE49-F238E27FC236}">
                      <a16:creationId xmlns:a16="http://schemas.microsoft.com/office/drawing/2014/main" xmlns="" id="{EAC0341C-1FFE-4C1F-B2FC-7B2B679093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0396" y="5327067"/>
                  <a:ext cx="389008" cy="478421"/>
                </a:xfrm>
                <a:prstGeom prst="rect">
                  <a:avLst/>
                </a:prstGeom>
                <a:solidFill>
                  <a:srgbClr val="BBE0E3"/>
                </a:solidFill>
                <a:ln w="158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&amp;</a:t>
                  </a:r>
                </a:p>
              </p:txBody>
            </p:sp>
            <p:sp>
              <p:nvSpPr>
                <p:cNvPr id="67" name="Rectangle 135">
                  <a:extLst>
                    <a:ext uri="{FF2B5EF4-FFF2-40B4-BE49-F238E27FC236}">
                      <a16:creationId xmlns:a16="http://schemas.microsoft.com/office/drawing/2014/main" xmlns="" id="{0CF5237F-8B60-41D9-B4B4-209BBFEA9C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2522" y="5675814"/>
                  <a:ext cx="389008" cy="478421"/>
                </a:xfrm>
                <a:prstGeom prst="rect">
                  <a:avLst/>
                </a:prstGeom>
                <a:solidFill>
                  <a:srgbClr val="BBE0E3"/>
                </a:solidFill>
                <a:ln w="158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≥1</a:t>
                  </a:r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186815" y="2291043"/>
              <a:ext cx="8649368" cy="298926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/>
          <p:cNvSpPr/>
          <p:nvPr/>
        </p:nvSpPr>
        <p:spPr>
          <a:xfrm>
            <a:off x="77653" y="46601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初值计算：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5" name="图片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91" y="2422250"/>
            <a:ext cx="7395089" cy="1115665"/>
          </a:xfrm>
          <a:prstGeom prst="rect">
            <a:avLst/>
          </a:prstGeom>
        </p:spPr>
      </p:pic>
      <p:sp>
        <p:nvSpPr>
          <p:cNvPr id="71" name="矩形 70"/>
          <p:cNvSpPr/>
          <p:nvPr/>
        </p:nvSpPr>
        <p:spPr>
          <a:xfrm>
            <a:off x="6994586" y="1900951"/>
            <a:ext cx="20842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000" b="1" dirty="0" smtClean="0">
                <a:solidFill>
                  <a:srgbClr val="CC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X+(N-1)=2</a:t>
            </a:r>
            <a:r>
              <a:rPr lang="en-US" altLang="zh-CN" sz="2000" b="1" baseline="30000" dirty="0" smtClean="0">
                <a:solidFill>
                  <a:srgbClr val="CC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en-US" altLang="zh-CN" sz="2000" b="1" dirty="0" smtClean="0">
                <a:solidFill>
                  <a:srgbClr val="CC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zh-CN" altLang="en-US" sz="2000" b="1" dirty="0">
              <a:solidFill>
                <a:srgbClr val="CC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346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2756" y="269942"/>
            <a:ext cx="836087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</a:pPr>
            <a:r>
              <a:rPr lang="en-US" altLang="zh-CN" sz="28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6.2.2 </a:t>
            </a:r>
            <a:r>
              <a:rPr lang="zh-CN" altLang="en-US" sz="28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方式</a:t>
            </a:r>
            <a:r>
              <a:rPr lang="en-US" altLang="zh-CN" sz="28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1 ——16</a:t>
            </a:r>
            <a:r>
              <a:rPr lang="zh-CN" altLang="en-US" sz="28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位计数器模式（以</a:t>
            </a:r>
            <a:r>
              <a:rPr lang="en-US" altLang="zh-CN" sz="28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T1</a:t>
            </a:r>
            <a:r>
              <a:rPr lang="zh-CN" altLang="en-US" sz="28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为例）</a:t>
            </a:r>
          </a:p>
        </p:txBody>
      </p:sp>
      <p:sp>
        <p:nvSpPr>
          <p:cNvPr id="3" name="矩形 2"/>
          <p:cNvSpPr/>
          <p:nvPr/>
        </p:nvSpPr>
        <p:spPr>
          <a:xfrm>
            <a:off x="212756" y="907046"/>
            <a:ext cx="8686800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方式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的计数位数是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位，由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TL1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位、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TH1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位，组成了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zh-CN" altLang="en-US" sz="24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</a:t>
            </a:r>
            <a:r>
              <a:rPr lang="en-US" altLang="zh-CN" sz="24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。计数个数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与计数初值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的关系为：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X=2</a:t>
            </a:r>
            <a:r>
              <a:rPr lang="en-US" altLang="zh-CN" sz="2400" baseline="30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-N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GATE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作用同上类似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，原理图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如下：</a:t>
            </a:r>
            <a:endParaRPr lang="zh-CN" altLang="en-US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158655" y="2338214"/>
            <a:ext cx="8649368" cy="3007218"/>
            <a:chOff x="158655" y="2338214"/>
            <a:chExt cx="8649368" cy="3007218"/>
          </a:xfrm>
        </p:grpSpPr>
        <p:grpSp>
          <p:nvGrpSpPr>
            <p:cNvPr id="4" name="组合 3">
              <a:extLst>
                <a:ext uri="{FF2B5EF4-FFF2-40B4-BE49-F238E27FC236}">
                  <a16:creationId xmlns="" xmlns:a16="http://schemas.microsoft.com/office/drawing/2014/main" id="{5F8E0183-77AD-4B1F-8C46-C28688385E4B}"/>
                </a:ext>
              </a:extLst>
            </p:cNvPr>
            <p:cNvGrpSpPr/>
            <p:nvPr/>
          </p:nvGrpSpPr>
          <p:grpSpPr>
            <a:xfrm>
              <a:off x="212756" y="2338214"/>
              <a:ext cx="8569325" cy="2989263"/>
              <a:chOff x="286543" y="1553369"/>
              <a:chExt cx="8569325" cy="2989263"/>
            </a:xfrm>
          </p:grpSpPr>
          <p:sp>
            <p:nvSpPr>
              <p:cNvPr id="5" name="Line 137">
                <a:extLst>
                  <a:ext uri="{FF2B5EF4-FFF2-40B4-BE49-F238E27FC236}">
                    <a16:creationId xmlns="" xmlns:a16="http://schemas.microsoft.com/office/drawing/2014/main" id="{0E6A3C24-C0CF-4487-A016-00F9A8772C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6803" y="1877405"/>
                <a:ext cx="21682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rIns="0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Line 174">
                <a:extLst>
                  <a:ext uri="{FF2B5EF4-FFF2-40B4-BE49-F238E27FC236}">
                    <a16:creationId xmlns="" xmlns:a16="http://schemas.microsoft.com/office/drawing/2014/main" id="{36D35D56-7B86-4467-877D-6E233CC2B1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4147" y="3821621"/>
                <a:ext cx="198398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rIns="0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Line 174">
                <a:extLst>
                  <a:ext uri="{FF2B5EF4-FFF2-40B4-BE49-F238E27FC236}">
                    <a16:creationId xmlns="" xmlns:a16="http://schemas.microsoft.com/office/drawing/2014/main" id="{BF400283-AB04-40B4-847D-C74F1A0F58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06501" y="4037645"/>
                <a:ext cx="198398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rIns="0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8" name="AutoShape 123">
                <a:extLst>
                  <a:ext uri="{FF2B5EF4-FFF2-40B4-BE49-F238E27FC236}">
                    <a16:creationId xmlns="" xmlns:a16="http://schemas.microsoft.com/office/drawing/2014/main" id="{CCAD91B4-6D91-4706-9921-C0D94876F820}"/>
                  </a:ext>
                </a:extLst>
              </p:cNvPr>
              <p:cNvSpPr>
                <a:spLocks/>
              </p:cNvSpPr>
              <p:nvPr/>
            </p:nvSpPr>
            <p:spPr bwMode="auto">
              <a:xfrm rot="16167245">
                <a:off x="6420459" y="2044909"/>
                <a:ext cx="243124" cy="1354725"/>
              </a:xfrm>
              <a:prstGeom prst="leftBrace">
                <a:avLst>
                  <a:gd name="adj1" fmla="val 33447"/>
                  <a:gd name="adj2" fmla="val 50000"/>
                </a:avLst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Rectangle 124">
                <a:extLst>
                  <a:ext uri="{FF2B5EF4-FFF2-40B4-BE49-F238E27FC236}">
                    <a16:creationId xmlns="" xmlns:a16="http://schemas.microsoft.com/office/drawing/2014/main" id="{3818B34D-2699-4494-9237-EE06C0F1F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8318" y="2167732"/>
                <a:ext cx="658443" cy="381000"/>
              </a:xfrm>
              <a:prstGeom prst="rect">
                <a:avLst/>
              </a:prstGeom>
              <a:solidFill>
                <a:srgbClr val="BBE0E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" name="Oval 125">
                <a:extLst>
                  <a:ext uri="{FF2B5EF4-FFF2-40B4-BE49-F238E27FC236}">
                    <a16:creationId xmlns="" xmlns:a16="http://schemas.microsoft.com/office/drawing/2014/main" id="{6419F311-C6B0-4528-928A-13C3CEC83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6438" y="2320132"/>
                <a:ext cx="156241" cy="152400"/>
              </a:xfrm>
              <a:prstGeom prst="ellipse">
                <a:avLst/>
              </a:prstGeom>
              <a:solidFill>
                <a:srgbClr val="BBE0E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" name="Oval 126">
                <a:extLst>
                  <a:ext uri="{FF2B5EF4-FFF2-40B4-BE49-F238E27FC236}">
                    <a16:creationId xmlns="" xmlns:a16="http://schemas.microsoft.com/office/drawing/2014/main" id="{3609445B-03A5-4067-B35E-570490E73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7040" y="2320132"/>
                <a:ext cx="156241" cy="152400"/>
              </a:xfrm>
              <a:prstGeom prst="ellipse">
                <a:avLst/>
              </a:prstGeom>
              <a:solidFill>
                <a:srgbClr val="BBE0E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" name="Line 127">
                <a:extLst>
                  <a:ext uri="{FF2B5EF4-FFF2-40B4-BE49-F238E27FC236}">
                    <a16:creationId xmlns="" xmlns:a16="http://schemas.microsoft.com/office/drawing/2014/main" id="{94FD3B03-CC8F-4D95-B182-829A5C1242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87170" y="2194719"/>
                <a:ext cx="333207" cy="1587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rIns="0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3" name="Line 128">
                <a:extLst>
                  <a:ext uri="{FF2B5EF4-FFF2-40B4-BE49-F238E27FC236}">
                    <a16:creationId xmlns="" xmlns:a16="http://schemas.microsoft.com/office/drawing/2014/main" id="{450994CA-3D26-4299-91B8-3E977D7B98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8355" y="2355057"/>
                <a:ext cx="361905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rIns="0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4" name="Oval 129">
                <a:extLst>
                  <a:ext uri="{FF2B5EF4-FFF2-40B4-BE49-F238E27FC236}">
                    <a16:creationId xmlns="" xmlns:a16="http://schemas.microsoft.com/office/drawing/2014/main" id="{0EBE2F00-15D2-47A7-8D99-17652B4B8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234" y="2274094"/>
                <a:ext cx="156241" cy="152400"/>
              </a:xfrm>
              <a:prstGeom prst="ellipse">
                <a:avLst/>
              </a:prstGeom>
              <a:solidFill>
                <a:srgbClr val="BBE0E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Line 130">
                <a:extLst>
                  <a:ext uri="{FF2B5EF4-FFF2-40B4-BE49-F238E27FC236}">
                    <a16:creationId xmlns="" xmlns:a16="http://schemas.microsoft.com/office/drawing/2014/main" id="{CDB73C1A-8DA7-4D5E-93B4-822C99A93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31475" y="2350294"/>
                <a:ext cx="546843" cy="158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rIns="0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6" name="Line 131">
                <a:extLst>
                  <a:ext uri="{FF2B5EF4-FFF2-40B4-BE49-F238E27FC236}">
                    <a16:creationId xmlns="" xmlns:a16="http://schemas.microsoft.com/office/drawing/2014/main" id="{DE491F9D-A709-4BAA-8FE8-70D7A0B9B1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39279" y="2502694"/>
                <a:ext cx="4783" cy="53340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rIns="0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7" name="Line 132">
                <a:extLst>
                  <a:ext uri="{FF2B5EF4-FFF2-40B4-BE49-F238E27FC236}">
                    <a16:creationId xmlns="" xmlns:a16="http://schemas.microsoft.com/office/drawing/2014/main" id="{5519F4AE-5EC7-437C-ACE5-31460743E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4062" y="1877405"/>
                <a:ext cx="0" cy="32633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rIns="0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8" name="Line 133">
                <a:extLst>
                  <a:ext uri="{FF2B5EF4-FFF2-40B4-BE49-F238E27FC236}">
                    <a16:creationId xmlns="" xmlns:a16="http://schemas.microsoft.com/office/drawing/2014/main" id="{02D9C19F-D74D-42AD-B320-65382EC6EF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83038" y="2197894"/>
                <a:ext cx="392196" cy="15240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rIns="0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9" name="Rectangle 134">
                <a:extLst>
                  <a:ext uri="{FF2B5EF4-FFF2-40B4-BE49-F238E27FC236}">
                    <a16:creationId xmlns="" xmlns:a16="http://schemas.microsoft.com/office/drawing/2014/main" id="{D07D75D3-3A6F-437B-A1E5-A894739B3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277" y="1661319"/>
                <a:ext cx="819467" cy="381000"/>
              </a:xfrm>
              <a:prstGeom prst="rect">
                <a:avLst/>
              </a:prstGeom>
              <a:solidFill>
                <a:srgbClr val="BBE0E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振荡器</a:t>
                </a:r>
              </a:p>
            </p:txBody>
          </p:sp>
          <p:sp>
            <p:nvSpPr>
              <p:cNvPr id="20" name="Rectangle 135">
                <a:extLst>
                  <a:ext uri="{FF2B5EF4-FFF2-40B4-BE49-F238E27FC236}">
                    <a16:creationId xmlns="" xmlns:a16="http://schemas.microsoft.com/office/drawing/2014/main" id="{DDF94F29-6E54-4A95-8AEB-CA7320453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162" y="1664494"/>
                <a:ext cx="546843" cy="381000"/>
              </a:xfrm>
              <a:prstGeom prst="rect">
                <a:avLst/>
              </a:prstGeom>
              <a:solidFill>
                <a:srgbClr val="BBE0E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1/12</a:t>
                </a:r>
              </a:p>
            </p:txBody>
          </p:sp>
          <p:sp>
            <p:nvSpPr>
              <p:cNvPr id="21" name="Line 137">
                <a:extLst>
                  <a:ext uri="{FF2B5EF4-FFF2-40B4-BE49-F238E27FC236}">
                    <a16:creationId xmlns="" xmlns:a16="http://schemas.microsoft.com/office/drawing/2014/main" id="{D3C6621E-2045-4805-8FC3-30A474AAF2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09744" y="1858169"/>
                <a:ext cx="21682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rIns="0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22" name="Line 139">
                <a:extLst>
                  <a:ext uri="{FF2B5EF4-FFF2-40B4-BE49-F238E27FC236}">
                    <a16:creationId xmlns="" xmlns:a16="http://schemas.microsoft.com/office/drawing/2014/main" id="{2D8D8973-7F9D-4E2F-AB88-B7E108CB85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14951" y="3569494"/>
                <a:ext cx="1750518" cy="158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rIns="0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23" name="Line 142">
                <a:extLst>
                  <a:ext uri="{FF2B5EF4-FFF2-40B4-BE49-F238E27FC236}">
                    <a16:creationId xmlns="" xmlns:a16="http://schemas.microsoft.com/office/drawing/2014/main" id="{75B92292-B85F-4B47-B1C8-3BB7F659B4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10046" y="3808831"/>
                <a:ext cx="0" cy="24205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rIns="0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24" name="Line 145">
                <a:extLst>
                  <a:ext uri="{FF2B5EF4-FFF2-40B4-BE49-F238E27FC236}">
                    <a16:creationId xmlns="" xmlns:a16="http://schemas.microsoft.com/office/drawing/2014/main" id="{C844D17E-F6DE-4FB3-BAD0-4F524CB8A0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7331" y="3929857"/>
                <a:ext cx="371470" cy="158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rIns="0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25" name="Line 146">
                <a:extLst>
                  <a:ext uri="{FF2B5EF4-FFF2-40B4-BE49-F238E27FC236}">
                    <a16:creationId xmlns="" xmlns:a16="http://schemas.microsoft.com/office/drawing/2014/main" id="{6AD7583B-3A63-4FD7-B5BA-51D91356A2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1295" y="4145757"/>
                <a:ext cx="21682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rIns="0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26" name="Line 147">
                <a:extLst>
                  <a:ext uri="{FF2B5EF4-FFF2-40B4-BE49-F238E27FC236}">
                    <a16:creationId xmlns="" xmlns:a16="http://schemas.microsoft.com/office/drawing/2014/main" id="{49A79C5C-436D-4B80-8C9F-E20204FA4A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66214" y="4145757"/>
                <a:ext cx="156241" cy="22860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rIns="0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27" name="Line 148">
                <a:extLst>
                  <a:ext uri="{FF2B5EF4-FFF2-40B4-BE49-F238E27FC236}">
                    <a16:creationId xmlns="" xmlns:a16="http://schemas.microsoft.com/office/drawing/2014/main" id="{08950617-8DAE-4C32-9685-EAD339D4F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7331" y="4361657"/>
                <a:ext cx="763666" cy="158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rIns="0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28" name="Line 149">
                <a:extLst>
                  <a:ext uri="{FF2B5EF4-FFF2-40B4-BE49-F238E27FC236}">
                    <a16:creationId xmlns="" xmlns:a16="http://schemas.microsoft.com/office/drawing/2014/main" id="{57A5F818-C5BD-4E97-B4C1-BABA71802F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6214" y="3934396"/>
                <a:ext cx="361905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rIns="0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29" name="Line 150">
                <a:extLst>
                  <a:ext uri="{FF2B5EF4-FFF2-40B4-BE49-F238E27FC236}">
                    <a16:creationId xmlns="" xmlns:a16="http://schemas.microsoft.com/office/drawing/2014/main" id="{BA02B5A0-151B-44BD-91A5-D8D77A594D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2405" y="3029744"/>
                <a:ext cx="108571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rIns="0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30" name="Rectangle 151">
                <a:extLst>
                  <a:ext uri="{FF2B5EF4-FFF2-40B4-BE49-F238E27FC236}">
                    <a16:creationId xmlns="" xmlns:a16="http://schemas.microsoft.com/office/drawing/2014/main" id="{95D3F029-E4B1-4F38-89CE-D672FF0FE2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0172" y="2921794"/>
                <a:ext cx="816278" cy="287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(</a:t>
                </a: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低</a:t>
                </a: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8</a:t>
                </a: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位</a:t>
                </a: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)</a:t>
                </a:r>
              </a:p>
            </p:txBody>
          </p:sp>
          <p:sp>
            <p:nvSpPr>
              <p:cNvPr id="31" name="Rectangle 152">
                <a:extLst>
                  <a:ext uri="{FF2B5EF4-FFF2-40B4-BE49-F238E27FC236}">
                    <a16:creationId xmlns="" xmlns:a16="http://schemas.microsoft.com/office/drawing/2014/main" id="{09742EE2-1707-41A4-B535-29A8B3000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5936" y="2183607"/>
                <a:ext cx="483071" cy="346075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TF1</a:t>
                </a:r>
              </a:p>
            </p:txBody>
          </p:sp>
          <p:sp>
            <p:nvSpPr>
              <p:cNvPr id="32" name="Line 153">
                <a:extLst>
                  <a:ext uri="{FF2B5EF4-FFF2-40B4-BE49-F238E27FC236}">
                    <a16:creationId xmlns="" xmlns:a16="http://schemas.microsoft.com/office/drawing/2014/main" id="{96EB2CDD-A2B4-438C-93BB-5574F63565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20123" y="2351882"/>
                <a:ext cx="274218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rIns="0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33" name="Line 154">
                <a:extLst>
                  <a:ext uri="{FF2B5EF4-FFF2-40B4-BE49-F238E27FC236}">
                    <a16:creationId xmlns="" xmlns:a16="http://schemas.microsoft.com/office/drawing/2014/main" id="{758414AF-1EAB-4328-9FEF-8AE23A09CC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91761" y="2350294"/>
                <a:ext cx="234361" cy="15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rIns="0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34" name="Rectangle 155">
                <a:extLst>
                  <a:ext uri="{FF2B5EF4-FFF2-40B4-BE49-F238E27FC236}">
                    <a16:creationId xmlns="" xmlns:a16="http://schemas.microsoft.com/office/drawing/2014/main" id="{1F0A89BE-127E-45B6-9B06-B794B3B98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44813" y="2240757"/>
                <a:ext cx="711055" cy="261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中断</a:t>
                </a:r>
              </a:p>
            </p:txBody>
          </p:sp>
          <p:sp>
            <p:nvSpPr>
              <p:cNvPr id="35" name="Rectangle 156">
                <a:extLst>
                  <a:ext uri="{FF2B5EF4-FFF2-40B4-BE49-F238E27FC236}">
                    <a16:creationId xmlns="" xmlns:a16="http://schemas.microsoft.com/office/drawing/2014/main" id="{75D917A7-91AE-4473-A22A-8F2BF98715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1922" y="1731169"/>
                <a:ext cx="1603859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启动控制</a:t>
                </a:r>
              </a:p>
            </p:txBody>
          </p:sp>
          <p:sp>
            <p:nvSpPr>
              <p:cNvPr id="36" name="Rectangle 157">
                <a:extLst>
                  <a:ext uri="{FF2B5EF4-FFF2-40B4-BE49-F238E27FC236}">
                    <a16:creationId xmlns="" xmlns:a16="http://schemas.microsoft.com/office/drawing/2014/main" id="{12708CDC-3C55-497E-9334-B5B6118D1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955" y="2850357"/>
                <a:ext cx="1123977" cy="390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T1</a:t>
                </a:r>
                <a:r>
                  <a:rPr kumimoji="0" lang="zh-CN" altLang="en-US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引脚</a:t>
                </a:r>
              </a:p>
            </p:txBody>
          </p:sp>
          <p:sp>
            <p:nvSpPr>
              <p:cNvPr id="37" name="Rectangle 158">
                <a:extLst>
                  <a:ext uri="{FF2B5EF4-FFF2-40B4-BE49-F238E27FC236}">
                    <a16:creationId xmlns="" xmlns:a16="http://schemas.microsoft.com/office/drawing/2014/main" id="{F1F55853-D357-408F-BEBD-4D1769636D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934" y="3353594"/>
                <a:ext cx="556408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TR1</a:t>
                </a:r>
              </a:p>
            </p:txBody>
          </p:sp>
          <p:sp>
            <p:nvSpPr>
              <p:cNvPr id="38" name="Rectangle 159">
                <a:extLst>
                  <a:ext uri="{FF2B5EF4-FFF2-40B4-BE49-F238E27FC236}">
                    <a16:creationId xmlns="" xmlns:a16="http://schemas.microsoft.com/office/drawing/2014/main" id="{CE364C5B-51F4-4424-9D1F-549EA0C43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70" y="3721894"/>
                <a:ext cx="703083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GATE</a:t>
                </a:r>
              </a:p>
            </p:txBody>
          </p:sp>
          <p:sp>
            <p:nvSpPr>
              <p:cNvPr id="39" name="Rectangle 160">
                <a:extLst>
                  <a:ext uri="{FF2B5EF4-FFF2-40B4-BE49-F238E27FC236}">
                    <a16:creationId xmlns="" xmlns:a16="http://schemas.microsoft.com/office/drawing/2014/main" id="{6599DDC3-611B-4017-933E-17F95A9755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698" y="4255294"/>
                <a:ext cx="714243" cy="287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INT1</a:t>
                </a:r>
                <a:r>
                  <a:rPr kumimoji="0" lang="zh-CN" altLang="en-US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引脚</a:t>
                </a:r>
              </a:p>
            </p:txBody>
          </p:sp>
          <p:sp>
            <p:nvSpPr>
              <p:cNvPr id="40" name="Line 161">
                <a:extLst>
                  <a:ext uri="{FF2B5EF4-FFF2-40B4-BE49-F238E27FC236}">
                    <a16:creationId xmlns="" xmlns:a16="http://schemas.microsoft.com/office/drawing/2014/main" id="{23E1EE3A-96AE-4DE5-A3FA-99C6E227FA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6543" y="4255294"/>
                <a:ext cx="546843" cy="158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rIns="0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41" name="Rectangle 162">
                <a:extLst>
                  <a:ext uri="{FF2B5EF4-FFF2-40B4-BE49-F238E27FC236}">
                    <a16:creationId xmlns="" xmlns:a16="http://schemas.microsoft.com/office/drawing/2014/main" id="{100E9DCD-F9DC-43FA-AEE7-51778D7BFA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7691" y="1770857"/>
                <a:ext cx="629746" cy="360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C/T=0</a:t>
                </a:r>
              </a:p>
            </p:txBody>
          </p:sp>
          <p:sp>
            <p:nvSpPr>
              <p:cNvPr id="42" name="Rectangle 163">
                <a:extLst>
                  <a:ext uri="{FF2B5EF4-FFF2-40B4-BE49-F238E27FC236}">
                    <a16:creationId xmlns="" xmlns:a16="http://schemas.microsoft.com/office/drawing/2014/main" id="{270CA49B-FB9C-4521-B85F-E22168917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3342" y="2634457"/>
                <a:ext cx="703083" cy="287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C/T=1</a:t>
                </a:r>
              </a:p>
            </p:txBody>
          </p:sp>
          <p:sp>
            <p:nvSpPr>
              <p:cNvPr id="43" name="Line 164">
                <a:extLst>
                  <a:ext uri="{FF2B5EF4-FFF2-40B4-BE49-F238E27FC236}">
                    <a16:creationId xmlns="" xmlns:a16="http://schemas.microsoft.com/office/drawing/2014/main" id="{766417CC-DFF5-4344-8392-3829A40601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9627" y="3680619"/>
                <a:ext cx="267841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rIns="0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44" name="Line 165">
                <a:extLst>
                  <a:ext uri="{FF2B5EF4-FFF2-40B4-BE49-F238E27FC236}">
                    <a16:creationId xmlns="" xmlns:a16="http://schemas.microsoft.com/office/drawing/2014/main" id="{91517BE3-44BD-423A-A084-1FD60F4B6A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29063" y="2529331"/>
                <a:ext cx="0" cy="115570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rIns="0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45" name="Text Box 166">
                <a:extLst>
                  <a:ext uri="{FF2B5EF4-FFF2-40B4-BE49-F238E27FC236}">
                    <a16:creationId xmlns="" xmlns:a16="http://schemas.microsoft.com/office/drawing/2014/main" id="{CD25DCC6-1C89-4724-9D38-6A9EA6D98E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38250" y="1769269"/>
                <a:ext cx="2128381" cy="396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16</a:t>
                </a: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位加</a:t>
                </a: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计数器</a:t>
                </a:r>
              </a:p>
            </p:txBody>
          </p:sp>
          <p:sp>
            <p:nvSpPr>
              <p:cNvPr id="46" name="Rectangle 167">
                <a:extLst>
                  <a:ext uri="{FF2B5EF4-FFF2-40B4-BE49-F238E27FC236}">
                    <a16:creationId xmlns="" xmlns:a16="http://schemas.microsoft.com/office/drawing/2014/main" id="{F08130B1-D789-4E43-9676-FA9498077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3668" y="3353595"/>
                <a:ext cx="2066204" cy="112016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Rectangle 168">
                <a:extLst>
                  <a:ext uri="{FF2B5EF4-FFF2-40B4-BE49-F238E27FC236}">
                    <a16:creationId xmlns="" xmlns:a16="http://schemas.microsoft.com/office/drawing/2014/main" id="{FC4E88C1-FE01-4BF0-ABEB-615639D32E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2722" y="2166144"/>
                <a:ext cx="1351960" cy="358775"/>
              </a:xfrm>
              <a:prstGeom prst="rect">
                <a:avLst/>
              </a:prstGeom>
              <a:solidFill>
                <a:srgbClr val="99CC00">
                  <a:alpha val="78038"/>
                </a:srgb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TH1</a:t>
                </a:r>
              </a:p>
            </p:txBody>
          </p:sp>
          <p:sp>
            <p:nvSpPr>
              <p:cNvPr id="48" name="AutoShape 169">
                <a:extLst>
                  <a:ext uri="{FF2B5EF4-FFF2-40B4-BE49-F238E27FC236}">
                    <a16:creationId xmlns="" xmlns:a16="http://schemas.microsoft.com/office/drawing/2014/main" id="{416FD88F-1DE9-4C28-9747-086F915E3027}"/>
                  </a:ext>
                </a:extLst>
              </p:cNvPr>
              <p:cNvSpPr>
                <a:spLocks/>
              </p:cNvSpPr>
              <p:nvPr/>
            </p:nvSpPr>
            <p:spPr bwMode="auto">
              <a:xfrm rot="16167245">
                <a:off x="5036475" y="2107953"/>
                <a:ext cx="249238" cy="1233983"/>
              </a:xfrm>
              <a:prstGeom prst="leftBrace">
                <a:avLst>
                  <a:gd name="adj1" fmla="val 41083"/>
                  <a:gd name="adj2" fmla="val 50000"/>
                </a:avLst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Rectangle 170">
                <a:extLst>
                  <a:ext uri="{FF2B5EF4-FFF2-40B4-BE49-F238E27FC236}">
                    <a16:creationId xmlns="" xmlns:a16="http://schemas.microsoft.com/office/drawing/2014/main" id="{137C78FC-C114-4ADF-B4BE-FD5702A071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3616" y="2905919"/>
                <a:ext cx="546843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(</a:t>
                </a: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高</a:t>
                </a: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8</a:t>
                </a: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位</a:t>
                </a: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)</a:t>
                </a:r>
              </a:p>
            </p:txBody>
          </p:sp>
          <p:sp>
            <p:nvSpPr>
              <p:cNvPr id="50" name="Rectangle 171">
                <a:extLst>
                  <a:ext uri="{FF2B5EF4-FFF2-40B4-BE49-F238E27FC236}">
                    <a16:creationId xmlns="" xmlns:a16="http://schemas.microsoft.com/office/drawing/2014/main" id="{FADF579B-8E2D-498E-8DDC-D79CDC69AA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6345" y="1553369"/>
                <a:ext cx="1371092" cy="595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中断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溢出信号</a:t>
                </a:r>
              </a:p>
            </p:txBody>
          </p:sp>
          <p:sp>
            <p:nvSpPr>
              <p:cNvPr id="51" name="Line 172">
                <a:extLst>
                  <a:ext uri="{FF2B5EF4-FFF2-40B4-BE49-F238E27FC236}">
                    <a16:creationId xmlns="" xmlns:a16="http://schemas.microsoft.com/office/drawing/2014/main" id="{CC16471C-0EAB-4C99-B8B9-194E56276C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61557" y="1828007"/>
                <a:ext cx="162000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rIns="0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52" name="Line 173">
                <a:extLst>
                  <a:ext uri="{FF2B5EF4-FFF2-40B4-BE49-F238E27FC236}">
                    <a16:creationId xmlns="" xmlns:a16="http://schemas.microsoft.com/office/drawing/2014/main" id="{6F94A516-F1C4-4F68-871A-BD1F6747A8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415" y="2655094"/>
                <a:ext cx="162000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rIns="0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53" name="Line 175">
                <a:extLst>
                  <a:ext uri="{FF2B5EF4-FFF2-40B4-BE49-F238E27FC236}">
                    <a16:creationId xmlns="" xmlns:a16="http://schemas.microsoft.com/office/drawing/2014/main" id="{CC79BB6F-345E-4C39-A8B0-C7938DF2F8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29062" y="2345532"/>
                <a:ext cx="0" cy="21590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rIns="0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54" name="Rectangle 176">
                <a:extLst>
                  <a:ext uri="{FF2B5EF4-FFF2-40B4-BE49-F238E27FC236}">
                    <a16:creationId xmlns="" xmlns:a16="http://schemas.microsoft.com/office/drawing/2014/main" id="{DB8C125A-D84A-4918-A24A-CDB7F3C95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8163" y="2166144"/>
                <a:ext cx="1351960" cy="358775"/>
              </a:xfrm>
              <a:prstGeom prst="rect">
                <a:avLst/>
              </a:prstGeom>
              <a:solidFill>
                <a:srgbClr val="99CCFF">
                  <a:alpha val="78038"/>
                </a:srgb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    TL1</a:t>
                </a:r>
              </a:p>
            </p:txBody>
          </p:sp>
          <p:grpSp>
            <p:nvGrpSpPr>
              <p:cNvPr id="55" name="组合 54">
                <a:extLst>
                  <a:ext uri="{FF2B5EF4-FFF2-40B4-BE49-F238E27FC236}">
                    <a16:creationId xmlns="" xmlns:a16="http://schemas.microsoft.com/office/drawing/2014/main" id="{B6C13A31-296F-4FEF-9AFE-2E57A66BC020}"/>
                  </a:ext>
                </a:extLst>
              </p:cNvPr>
              <p:cNvGrpSpPr/>
              <p:nvPr/>
            </p:nvGrpSpPr>
            <p:grpSpPr>
              <a:xfrm>
                <a:off x="1705165" y="3701420"/>
                <a:ext cx="479007" cy="478421"/>
                <a:chOff x="4394081" y="5830887"/>
                <a:chExt cx="479007" cy="478421"/>
              </a:xfrm>
            </p:grpSpPr>
            <p:sp>
              <p:nvSpPr>
                <p:cNvPr id="58" name="Rectangle 135">
                  <a:extLst>
                    <a:ext uri="{FF2B5EF4-FFF2-40B4-BE49-F238E27FC236}">
                      <a16:creationId xmlns="" xmlns:a16="http://schemas.microsoft.com/office/drawing/2014/main" id="{E27A01E1-E6D2-493A-8D03-6C0AD3C38C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4081" y="5830887"/>
                  <a:ext cx="389008" cy="478421"/>
                </a:xfrm>
                <a:prstGeom prst="rect">
                  <a:avLst/>
                </a:prstGeom>
                <a:solidFill>
                  <a:srgbClr val="BBE0E3"/>
                </a:solidFill>
                <a:ln w="158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1</a:t>
                  </a:r>
                </a:p>
              </p:txBody>
            </p:sp>
            <p:sp>
              <p:nvSpPr>
                <p:cNvPr id="59" name="Oval 144">
                  <a:extLst>
                    <a:ext uri="{FF2B5EF4-FFF2-40B4-BE49-F238E27FC236}">
                      <a16:creationId xmlns="" xmlns:a16="http://schemas.microsoft.com/office/drawing/2014/main" id="{4C36E152-6154-4AF3-B18D-D753F24564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3088" y="6016112"/>
                  <a:ext cx="90000" cy="90000"/>
                </a:xfrm>
                <a:prstGeom prst="ellipse">
                  <a:avLst/>
                </a:prstGeom>
                <a:solidFill>
                  <a:srgbClr val="BBE0E3"/>
                </a:solidFill>
                <a:ln w="158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56" name="Rectangle 135">
                <a:extLst>
                  <a:ext uri="{FF2B5EF4-FFF2-40B4-BE49-F238E27FC236}">
                    <a16:creationId xmlns="" xmlns:a16="http://schemas.microsoft.com/office/drawing/2014/main" id="{84D6B071-2605-4E18-8881-59E730F70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3089" y="3451436"/>
                <a:ext cx="389008" cy="478421"/>
              </a:xfrm>
              <a:prstGeom prst="rect">
                <a:avLst/>
              </a:prstGeom>
              <a:solidFill>
                <a:srgbClr val="BBE0E3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&amp;</a:t>
                </a:r>
              </a:p>
            </p:txBody>
          </p:sp>
          <p:sp>
            <p:nvSpPr>
              <p:cNvPr id="57" name="Rectangle 135">
                <a:extLst>
                  <a:ext uri="{FF2B5EF4-FFF2-40B4-BE49-F238E27FC236}">
                    <a16:creationId xmlns="" xmlns:a16="http://schemas.microsoft.com/office/drawing/2014/main" id="{2A021C2D-FBA6-4E4C-84F7-B025B8221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5215" y="3800183"/>
                <a:ext cx="389008" cy="478421"/>
              </a:xfrm>
              <a:prstGeom prst="rect">
                <a:avLst/>
              </a:prstGeom>
              <a:solidFill>
                <a:srgbClr val="BBE0E3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≥1</a:t>
                </a:r>
              </a:p>
            </p:txBody>
          </p:sp>
        </p:grpSp>
        <p:sp>
          <p:nvSpPr>
            <p:cNvPr id="60" name="矩形 59"/>
            <p:cNvSpPr/>
            <p:nvPr/>
          </p:nvSpPr>
          <p:spPr>
            <a:xfrm>
              <a:off x="158655" y="2356169"/>
              <a:ext cx="8649368" cy="298926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3" name="图片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67" y="5463618"/>
            <a:ext cx="6261135" cy="13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1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12756" y="269942"/>
            <a:ext cx="836087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</a:pPr>
            <a:r>
              <a:rPr lang="en-US" altLang="zh-CN" sz="28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6.2.3 </a:t>
            </a:r>
            <a:r>
              <a:rPr lang="zh-CN" altLang="en-US" sz="28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方式</a:t>
            </a:r>
            <a:r>
              <a:rPr lang="en-US" altLang="zh-CN" sz="28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2 ——</a:t>
            </a:r>
            <a:r>
              <a:rPr lang="en-US" altLang="zh-CN" sz="28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sz="28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位自动重装初值模式（以</a:t>
            </a:r>
            <a:r>
              <a:rPr lang="en-US" altLang="zh-CN" sz="28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T1</a:t>
            </a:r>
            <a:r>
              <a:rPr lang="zh-CN" altLang="en-US" sz="28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为例）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49961" y="824393"/>
            <a:ext cx="8928744" cy="1216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方式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自动重装初值的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位计数方式。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计数个数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与计数初值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的关系为：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X=2</a:t>
            </a:r>
            <a:r>
              <a:rPr kumimoji="0" lang="en-US" altLang="zh-CN" b="0" i="0" u="none" strike="noStrike" kern="1200" cap="none" spc="0" normalizeH="0" baseline="3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-N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工作方式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特别适合于用作较精确的脉冲信号发生器。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例如，串行口波特率发生器的使用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Rectangle 2"/>
          <p:cNvSpPr txBox="1">
            <a:spLocks noChangeArrowheads="1"/>
          </p:cNvSpPr>
          <p:nvPr/>
        </p:nvSpPr>
        <p:spPr bwMode="auto">
          <a:xfrm>
            <a:off x="212756" y="5393394"/>
            <a:ext cx="8865949" cy="104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74625" indent="-174625" eaLnBrk="1" hangingPunct="1">
              <a:spcBef>
                <a:spcPct val="100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TL1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做计数器，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TH1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做初值寄存器， 工作前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TL1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TH1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分别预置相同的初值。</a:t>
            </a:r>
          </a:p>
          <a:p>
            <a:pPr marL="174625" indent="-174625" eaLnBrk="1" hangingPunct="1">
              <a:lnSpc>
                <a:spcPct val="105000"/>
              </a:lnSpc>
              <a:spcBef>
                <a:spcPct val="10000"/>
              </a:spcBef>
            </a:pP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TL1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计数时，当产生溢出的同时，将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TH1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中的初值自动重装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TL1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TL1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继续计数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218919" y="2250513"/>
            <a:ext cx="8649368" cy="3009741"/>
            <a:chOff x="218919" y="2250513"/>
            <a:chExt cx="8649368" cy="3009741"/>
          </a:xfrm>
        </p:grpSpPr>
        <p:grpSp>
          <p:nvGrpSpPr>
            <p:cNvPr id="68" name="组合 67"/>
            <p:cNvGrpSpPr/>
            <p:nvPr/>
          </p:nvGrpSpPr>
          <p:grpSpPr>
            <a:xfrm>
              <a:off x="218919" y="2250513"/>
              <a:ext cx="8649368" cy="3009741"/>
              <a:chOff x="243719" y="2301210"/>
              <a:chExt cx="8649368" cy="3009741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="" xmlns:a16="http://schemas.microsoft.com/office/drawing/2014/main" id="{C975154B-DC5F-433F-B594-5420084C6AD1}"/>
                  </a:ext>
                </a:extLst>
              </p:cNvPr>
              <p:cNvGrpSpPr/>
              <p:nvPr/>
            </p:nvGrpSpPr>
            <p:grpSpPr>
              <a:xfrm>
                <a:off x="669770" y="2301210"/>
                <a:ext cx="7903862" cy="3009741"/>
                <a:chOff x="325738" y="2673350"/>
                <a:chExt cx="7903862" cy="3009741"/>
              </a:xfrm>
            </p:grpSpPr>
            <p:sp>
              <p:nvSpPr>
                <p:cNvPr id="14" name="Line 68"/>
                <p:cNvSpPr>
                  <a:spLocks noChangeShapeType="1"/>
                </p:cNvSpPr>
                <p:nvPr/>
              </p:nvSpPr>
              <p:spPr bwMode="auto">
                <a:xfrm flipV="1">
                  <a:off x="4176713" y="3500438"/>
                  <a:ext cx="75565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" name="Rectangle 91"/>
                <p:cNvSpPr>
                  <a:spLocks noChangeArrowheads="1"/>
                </p:cNvSpPr>
                <p:nvPr/>
              </p:nvSpPr>
              <p:spPr bwMode="auto">
                <a:xfrm>
                  <a:off x="6869113" y="3322638"/>
                  <a:ext cx="484188" cy="346075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TF1</a:t>
                  </a:r>
                </a:p>
              </p:txBody>
            </p:sp>
            <p:sp>
              <p:nvSpPr>
                <p:cNvPr id="16" name="Line 92"/>
                <p:cNvSpPr>
                  <a:spLocks noChangeShapeType="1"/>
                </p:cNvSpPr>
                <p:nvPr/>
              </p:nvSpPr>
              <p:spPr bwMode="auto">
                <a:xfrm>
                  <a:off x="6392863" y="3500438"/>
                  <a:ext cx="474663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" name="Line 93"/>
                <p:cNvSpPr>
                  <a:spLocks noChangeShapeType="1"/>
                </p:cNvSpPr>
                <p:nvPr/>
              </p:nvSpPr>
              <p:spPr bwMode="auto">
                <a:xfrm>
                  <a:off x="7366000" y="3489325"/>
                  <a:ext cx="233363" cy="1588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" name="Rectangle 94"/>
                <p:cNvSpPr>
                  <a:spLocks noChangeArrowheads="1"/>
                </p:cNvSpPr>
                <p:nvPr/>
              </p:nvSpPr>
              <p:spPr bwMode="auto">
                <a:xfrm>
                  <a:off x="7518400" y="3379788"/>
                  <a:ext cx="711200" cy="261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中断</a:t>
                  </a:r>
                </a:p>
              </p:txBody>
            </p:sp>
            <p:sp>
              <p:nvSpPr>
                <p:cNvPr id="19" name="Rectangle 95"/>
                <p:cNvSpPr>
                  <a:spLocks noChangeArrowheads="1"/>
                </p:cNvSpPr>
                <p:nvPr/>
              </p:nvSpPr>
              <p:spPr bwMode="auto">
                <a:xfrm>
                  <a:off x="3179763" y="2886075"/>
                  <a:ext cx="1603375" cy="381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启动控制</a:t>
                  </a:r>
                </a:p>
              </p:txBody>
            </p:sp>
            <p:sp>
              <p:nvSpPr>
                <p:cNvPr id="20" name="Text Box 105"/>
                <p:cNvSpPr txBox="1">
                  <a:spLocks noChangeArrowheads="1"/>
                </p:cNvSpPr>
                <p:nvPr/>
              </p:nvSpPr>
              <p:spPr bwMode="auto">
                <a:xfrm>
                  <a:off x="4787900" y="2924175"/>
                  <a:ext cx="2128838" cy="3968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8</a:t>
                  </a:r>
                  <a:r>
                    <a:rPr kumimoji="0" lang="zh-CN" altLang="en-US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位加</a:t>
                  </a:r>
                  <a:r>
                    <a:rPr kumimoji="0" lang="en-US" altLang="zh-CN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1</a:t>
                  </a:r>
                  <a:r>
                    <a:rPr kumimoji="0" lang="zh-CN" altLang="en-US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计数器</a:t>
                  </a:r>
                </a:p>
              </p:txBody>
            </p:sp>
            <p:sp>
              <p:nvSpPr>
                <p:cNvPr id="21" name="Rectangle 107"/>
                <p:cNvSpPr>
                  <a:spLocks noChangeArrowheads="1"/>
                </p:cNvSpPr>
                <p:nvPr/>
              </p:nvSpPr>
              <p:spPr bwMode="auto">
                <a:xfrm>
                  <a:off x="4948238" y="4625975"/>
                  <a:ext cx="1460500" cy="358775"/>
                </a:xfrm>
                <a:prstGeom prst="rect">
                  <a:avLst/>
                </a:prstGeom>
                <a:solidFill>
                  <a:srgbClr val="99CC00">
                    <a:alpha val="78038"/>
                  </a:srgbClr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TH1</a:t>
                  </a:r>
                  <a:r>
                    <a:rPr kumimoji="0" lang="zh-CN" altLang="en-US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（</a:t>
                  </a:r>
                  <a:r>
                    <a:rPr kumimoji="0" lang="en-US" altLang="zh-CN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8</a:t>
                  </a:r>
                  <a:r>
                    <a:rPr kumimoji="0" lang="zh-CN" altLang="en-US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位）</a:t>
                  </a:r>
                </a:p>
              </p:txBody>
            </p:sp>
            <p:sp>
              <p:nvSpPr>
                <p:cNvPr id="22" name="Rectangle 108"/>
                <p:cNvSpPr>
                  <a:spLocks noChangeArrowheads="1"/>
                </p:cNvSpPr>
                <p:nvPr/>
              </p:nvSpPr>
              <p:spPr bwMode="auto">
                <a:xfrm>
                  <a:off x="6419850" y="2673350"/>
                  <a:ext cx="1371600" cy="595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中断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溢出信号</a:t>
                  </a:r>
                </a:p>
              </p:txBody>
            </p:sp>
            <p:sp>
              <p:nvSpPr>
                <p:cNvPr id="23" name="Rectangle 113"/>
                <p:cNvSpPr>
                  <a:spLocks noChangeArrowheads="1"/>
                </p:cNvSpPr>
                <p:nvPr/>
              </p:nvSpPr>
              <p:spPr bwMode="auto">
                <a:xfrm>
                  <a:off x="4930775" y="3321050"/>
                  <a:ext cx="1462088" cy="358775"/>
                </a:xfrm>
                <a:prstGeom prst="rect">
                  <a:avLst/>
                </a:prstGeom>
                <a:solidFill>
                  <a:srgbClr val="99CCFF">
                    <a:alpha val="78038"/>
                  </a:srgbClr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TL1</a:t>
                  </a:r>
                  <a:r>
                    <a:rPr kumimoji="0" lang="zh-CN" altLang="en-US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（</a:t>
                  </a:r>
                  <a:r>
                    <a:rPr kumimoji="0" lang="en-US" altLang="zh-CN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8</a:t>
                  </a:r>
                  <a:r>
                    <a:rPr kumimoji="0" lang="zh-CN" altLang="en-US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位）</a:t>
                  </a:r>
                </a:p>
              </p:txBody>
            </p:sp>
            <p:sp>
              <p:nvSpPr>
                <p:cNvPr id="24" name="AutoShape 114"/>
                <p:cNvSpPr>
                  <a:spLocks noChangeArrowheads="1"/>
                </p:cNvSpPr>
                <p:nvPr/>
              </p:nvSpPr>
              <p:spPr bwMode="auto">
                <a:xfrm>
                  <a:off x="5530850" y="3681413"/>
                  <a:ext cx="287338" cy="936625"/>
                </a:xfrm>
                <a:prstGeom prst="upArrow">
                  <a:avLst>
                    <a:gd name="adj1" fmla="val 50000"/>
                    <a:gd name="adj2" fmla="val 81492"/>
                  </a:avLst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eaVert"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" name="AutoShape 115"/>
                <p:cNvSpPr>
                  <a:spLocks noChangeArrowheads="1"/>
                </p:cNvSpPr>
                <p:nvPr/>
              </p:nvSpPr>
              <p:spPr bwMode="auto">
                <a:xfrm>
                  <a:off x="5422900" y="4041775"/>
                  <a:ext cx="501650" cy="36036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" name="Line 137">
                  <a:extLst>
                    <a:ext uri="{FF2B5EF4-FFF2-40B4-BE49-F238E27FC236}">
                      <a16:creationId xmlns="" xmlns:a16="http://schemas.microsoft.com/office/drawing/2014/main" id="{9C717134-8CA0-4875-981C-2DB947F5BF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75998" y="3017864"/>
                  <a:ext cx="21682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" name="Line 174">
                  <a:extLst>
                    <a:ext uri="{FF2B5EF4-FFF2-40B4-BE49-F238E27FC236}">
                      <a16:creationId xmlns="" xmlns:a16="http://schemas.microsoft.com/office/drawing/2014/main" id="{D6E00C80-4FC4-46D1-A674-00D55BA6FE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43342" y="4962080"/>
                  <a:ext cx="198398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8" name="Line 174">
                  <a:extLst>
                    <a:ext uri="{FF2B5EF4-FFF2-40B4-BE49-F238E27FC236}">
                      <a16:creationId xmlns="" xmlns:a16="http://schemas.microsoft.com/office/drawing/2014/main" id="{E2FADC12-3D6E-4FCA-8C5B-4F1FB5466E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45696" y="5178104"/>
                  <a:ext cx="198398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" name="Rectangle 124">
                  <a:extLst>
                    <a:ext uri="{FF2B5EF4-FFF2-40B4-BE49-F238E27FC236}">
                      <a16:creationId xmlns="" xmlns:a16="http://schemas.microsoft.com/office/drawing/2014/main" id="{CF622B31-0205-4B1D-BB4A-4C4A1C8D4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7513" y="3308191"/>
                  <a:ext cx="658443" cy="381000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" name="Oval 125">
                  <a:extLst>
                    <a:ext uri="{FF2B5EF4-FFF2-40B4-BE49-F238E27FC236}">
                      <a16:creationId xmlns="" xmlns:a16="http://schemas.microsoft.com/office/drawing/2014/main" id="{5534F037-7813-4817-A674-6E5E69218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5633" y="3460591"/>
                  <a:ext cx="156241" cy="152400"/>
                </a:xfrm>
                <a:prstGeom prst="ellipse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" name="Oval 126">
                  <a:extLst>
                    <a:ext uri="{FF2B5EF4-FFF2-40B4-BE49-F238E27FC236}">
                      <a16:creationId xmlns="" xmlns:a16="http://schemas.microsoft.com/office/drawing/2014/main" id="{F17F160A-2371-4F82-9264-601AA7287D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6235" y="3460591"/>
                  <a:ext cx="156241" cy="152400"/>
                </a:xfrm>
                <a:prstGeom prst="ellipse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" name="Line 127">
                  <a:extLst>
                    <a:ext uri="{FF2B5EF4-FFF2-40B4-BE49-F238E27FC236}">
                      <a16:creationId xmlns="" xmlns:a16="http://schemas.microsoft.com/office/drawing/2014/main" id="{D9108879-324C-4CC7-A9AF-4AEBC962B0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26365" y="3335178"/>
                  <a:ext cx="333207" cy="15875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" name="Oval 129">
                  <a:extLst>
                    <a:ext uri="{FF2B5EF4-FFF2-40B4-BE49-F238E27FC236}">
                      <a16:creationId xmlns="" xmlns:a16="http://schemas.microsoft.com/office/drawing/2014/main" id="{283766F5-9E1C-48C9-AC10-95A4CE085A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4429" y="3414553"/>
                  <a:ext cx="156241" cy="152400"/>
                </a:xfrm>
                <a:prstGeom prst="ellipse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" name="Line 130">
                  <a:extLst>
                    <a:ext uri="{FF2B5EF4-FFF2-40B4-BE49-F238E27FC236}">
                      <a16:creationId xmlns="" xmlns:a16="http://schemas.microsoft.com/office/drawing/2014/main" id="{78F742EA-A4FD-4A03-AB7E-26B409B53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70670" y="3490753"/>
                  <a:ext cx="546843" cy="1588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5" name="Line 131">
                  <a:extLst>
                    <a:ext uri="{FF2B5EF4-FFF2-40B4-BE49-F238E27FC236}">
                      <a16:creationId xmlns="" xmlns:a16="http://schemas.microsoft.com/office/drawing/2014/main" id="{A458B6D3-E364-405C-8601-76302DD886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578474" y="3643153"/>
                  <a:ext cx="4783" cy="53340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6" name="Line 132">
                  <a:extLst>
                    <a:ext uri="{FF2B5EF4-FFF2-40B4-BE49-F238E27FC236}">
                      <a16:creationId xmlns="" xmlns:a16="http://schemas.microsoft.com/office/drawing/2014/main" id="{BDF5AAC2-6430-4A78-B039-DD6127809E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83257" y="3017864"/>
                  <a:ext cx="0" cy="326336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" name="Line 133">
                  <a:extLst>
                    <a:ext uri="{FF2B5EF4-FFF2-40B4-BE49-F238E27FC236}">
                      <a16:creationId xmlns="" xmlns:a16="http://schemas.microsoft.com/office/drawing/2014/main" id="{457CFFB2-32D8-48BE-92F7-ACABFC82A2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22233" y="3338353"/>
                  <a:ext cx="392196" cy="15240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" name="Rectangle 134">
                  <a:extLst>
                    <a:ext uri="{FF2B5EF4-FFF2-40B4-BE49-F238E27FC236}">
                      <a16:creationId xmlns="" xmlns:a16="http://schemas.microsoft.com/office/drawing/2014/main" id="{DD9CECAC-4E8C-441D-9B94-A242C26791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472" y="2801778"/>
                  <a:ext cx="819467" cy="381000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振荡器</a:t>
                  </a:r>
                </a:p>
              </p:txBody>
            </p:sp>
            <p:sp>
              <p:nvSpPr>
                <p:cNvPr id="39" name="Rectangle 135">
                  <a:extLst>
                    <a:ext uri="{FF2B5EF4-FFF2-40B4-BE49-F238E27FC236}">
                      <a16:creationId xmlns="" xmlns:a16="http://schemas.microsoft.com/office/drawing/2014/main" id="{D204BFCA-DD69-4827-98E5-27B64DD1F1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7357" y="2804953"/>
                  <a:ext cx="546843" cy="381000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1/12</a:t>
                  </a:r>
                </a:p>
              </p:txBody>
            </p:sp>
            <p:sp>
              <p:nvSpPr>
                <p:cNvPr id="40" name="Line 137">
                  <a:extLst>
                    <a:ext uri="{FF2B5EF4-FFF2-40B4-BE49-F238E27FC236}">
                      <a16:creationId xmlns="" xmlns:a16="http://schemas.microsoft.com/office/drawing/2014/main" id="{45C2C200-C2B9-4263-AA3D-9A77383E82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48939" y="2998628"/>
                  <a:ext cx="21682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" name="Line 139">
                  <a:extLst>
                    <a:ext uri="{FF2B5EF4-FFF2-40B4-BE49-F238E27FC236}">
                      <a16:creationId xmlns="" xmlns:a16="http://schemas.microsoft.com/office/drawing/2014/main" id="{5A710179-8BA7-4419-BBA5-7387F3D5E9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46526" y="4709953"/>
                  <a:ext cx="1750518" cy="1588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2" name="Line 142">
                  <a:extLst>
                    <a:ext uri="{FF2B5EF4-FFF2-40B4-BE49-F238E27FC236}">
                      <a16:creationId xmlns="" xmlns:a16="http://schemas.microsoft.com/office/drawing/2014/main" id="{2CF3836B-6D19-4050-9307-4D6340049E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049241" y="4949290"/>
                  <a:ext cx="0" cy="242051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3" name="Line 145">
                  <a:extLst>
                    <a:ext uri="{FF2B5EF4-FFF2-40B4-BE49-F238E27FC236}">
                      <a16:creationId xmlns="" xmlns:a16="http://schemas.microsoft.com/office/drawing/2014/main" id="{0494F49A-F257-4E94-BBB1-2FD121B39E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46526" y="5070316"/>
                  <a:ext cx="371470" cy="1588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4" name="Line 146">
                  <a:extLst>
                    <a:ext uri="{FF2B5EF4-FFF2-40B4-BE49-F238E27FC236}">
                      <a16:creationId xmlns="" xmlns:a16="http://schemas.microsoft.com/office/drawing/2014/main" id="{693312F7-3165-4722-9A7B-370A5F0BDF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0490" y="5286216"/>
                  <a:ext cx="21682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5" name="Line 147">
                  <a:extLst>
                    <a:ext uri="{FF2B5EF4-FFF2-40B4-BE49-F238E27FC236}">
                      <a16:creationId xmlns="" xmlns:a16="http://schemas.microsoft.com/office/drawing/2014/main" id="{2811200E-D94D-4450-9DFA-DD5A69667C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205409" y="5286216"/>
                  <a:ext cx="156241" cy="22860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6" name="Line 148">
                  <a:extLst>
                    <a:ext uri="{FF2B5EF4-FFF2-40B4-BE49-F238E27FC236}">
                      <a16:creationId xmlns="" xmlns:a16="http://schemas.microsoft.com/office/drawing/2014/main" id="{78479ED7-C17E-4BA2-97C9-09D38872C0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46526" y="5502116"/>
                  <a:ext cx="763666" cy="1588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7" name="Line 149">
                  <a:extLst>
                    <a:ext uri="{FF2B5EF4-FFF2-40B4-BE49-F238E27FC236}">
                      <a16:creationId xmlns="" xmlns:a16="http://schemas.microsoft.com/office/drawing/2014/main" id="{2ACC3548-FFE4-4289-865E-4A504A203A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205409" y="5074855"/>
                  <a:ext cx="361905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" name="Line 150">
                  <a:extLst>
                    <a:ext uri="{FF2B5EF4-FFF2-40B4-BE49-F238E27FC236}">
                      <a16:creationId xmlns="" xmlns:a16="http://schemas.microsoft.com/office/drawing/2014/main" id="{54ECEF7B-65D2-49C5-82D0-47A94287DA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81600" y="4170203"/>
                  <a:ext cx="108571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9" name="Rectangle 157">
                  <a:extLst>
                    <a:ext uri="{FF2B5EF4-FFF2-40B4-BE49-F238E27FC236}">
                      <a16:creationId xmlns="" xmlns:a16="http://schemas.microsoft.com/office/drawing/2014/main" id="{DC096697-43CC-4B52-B50A-C8B8D794AA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150" y="3990816"/>
                  <a:ext cx="1123977" cy="3905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C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T1</a:t>
                  </a:r>
                  <a:r>
                    <a:rPr kumimoji="0" lang="zh-CN" altLang="en-US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C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引脚</a:t>
                  </a:r>
                </a:p>
              </p:txBody>
            </p:sp>
            <p:sp>
              <p:nvSpPr>
                <p:cNvPr id="50" name="Rectangle 158">
                  <a:extLst>
                    <a:ext uri="{FF2B5EF4-FFF2-40B4-BE49-F238E27FC236}">
                      <a16:creationId xmlns="" xmlns:a16="http://schemas.microsoft.com/office/drawing/2014/main" id="{55BD9C10-FB4B-4460-A8F8-9021083ADA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1129" y="4494053"/>
                  <a:ext cx="556408" cy="381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TR1</a:t>
                  </a:r>
                </a:p>
              </p:txBody>
            </p:sp>
            <p:sp>
              <p:nvSpPr>
                <p:cNvPr id="51" name="Rectangle 159">
                  <a:extLst>
                    <a:ext uri="{FF2B5EF4-FFF2-40B4-BE49-F238E27FC236}">
                      <a16:creationId xmlns="" xmlns:a16="http://schemas.microsoft.com/office/drawing/2014/main" id="{70996905-C40D-49EC-8677-EED2FC9009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465" y="4862353"/>
                  <a:ext cx="703083" cy="381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GATE</a:t>
                  </a:r>
                </a:p>
              </p:txBody>
            </p:sp>
            <p:sp>
              <p:nvSpPr>
                <p:cNvPr id="52" name="Rectangle 160">
                  <a:extLst>
                    <a:ext uri="{FF2B5EF4-FFF2-40B4-BE49-F238E27FC236}">
                      <a16:creationId xmlns="" xmlns:a16="http://schemas.microsoft.com/office/drawing/2014/main" id="{90F19C6E-1FAA-466D-8FE7-B8A7A64EDC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5893" y="5395753"/>
                  <a:ext cx="714243" cy="287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C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INT1</a:t>
                  </a:r>
                  <a:r>
                    <a:rPr kumimoji="0" lang="zh-CN" altLang="en-US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C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引脚</a:t>
                  </a:r>
                </a:p>
              </p:txBody>
            </p:sp>
            <p:sp>
              <p:nvSpPr>
                <p:cNvPr id="53" name="Line 161">
                  <a:extLst>
                    <a:ext uri="{FF2B5EF4-FFF2-40B4-BE49-F238E27FC236}">
                      <a16:creationId xmlns="" xmlns:a16="http://schemas.microsoft.com/office/drawing/2014/main" id="{DE67DB8E-9449-4AE1-8F5A-C3C9C2D50E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5738" y="5395753"/>
                  <a:ext cx="546843" cy="158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4" name="Rectangle 162">
                  <a:extLst>
                    <a:ext uri="{FF2B5EF4-FFF2-40B4-BE49-F238E27FC236}">
                      <a16:creationId xmlns="" xmlns:a16="http://schemas.microsoft.com/office/drawing/2014/main" id="{A366A9A9-EFA8-4CEC-B069-1DC882FDBD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6886" y="2911316"/>
                  <a:ext cx="629746" cy="3603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C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C/T=0</a:t>
                  </a:r>
                </a:p>
              </p:txBody>
            </p:sp>
            <p:sp>
              <p:nvSpPr>
                <p:cNvPr id="55" name="Rectangle 163">
                  <a:extLst>
                    <a:ext uri="{FF2B5EF4-FFF2-40B4-BE49-F238E27FC236}">
                      <a16:creationId xmlns="" xmlns:a16="http://schemas.microsoft.com/office/drawing/2014/main" id="{61744939-444C-49BC-A15D-199DE60A74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2537" y="3774916"/>
                  <a:ext cx="703083" cy="287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CC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C/T=1</a:t>
                  </a:r>
                </a:p>
              </p:txBody>
            </p:sp>
            <p:sp>
              <p:nvSpPr>
                <p:cNvPr id="56" name="Line 164">
                  <a:extLst>
                    <a:ext uri="{FF2B5EF4-FFF2-40B4-BE49-F238E27FC236}">
                      <a16:creationId xmlns="" xmlns:a16="http://schemas.microsoft.com/office/drawing/2014/main" id="{9AD518DB-C80E-4DF8-B9F9-590C2984C3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6441" y="4821078"/>
                  <a:ext cx="27000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7" name="Line 165">
                  <a:extLst>
                    <a:ext uri="{FF2B5EF4-FFF2-40B4-BE49-F238E27FC236}">
                      <a16:creationId xmlns="" xmlns:a16="http://schemas.microsoft.com/office/drawing/2014/main" id="{FFF0DC98-843D-4D9B-98A4-02C576ECE8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68258" y="3669790"/>
                  <a:ext cx="0" cy="115570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8" name="Rectangle 167">
                  <a:extLst>
                    <a:ext uri="{FF2B5EF4-FFF2-40B4-BE49-F238E27FC236}">
                      <a16:creationId xmlns="" xmlns:a16="http://schemas.microsoft.com/office/drawing/2014/main" id="{3B141575-8FFB-4916-A0FC-8929293A3E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5676" y="4494053"/>
                  <a:ext cx="2066204" cy="1101727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" name="Line 172">
                  <a:extLst>
                    <a:ext uri="{FF2B5EF4-FFF2-40B4-BE49-F238E27FC236}">
                      <a16:creationId xmlns="" xmlns:a16="http://schemas.microsoft.com/office/drawing/2014/main" id="{18E4F922-753C-4B5A-8545-6DEE49809C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0752" y="2968466"/>
                  <a:ext cx="162000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0" name="Line 173">
                  <a:extLst>
                    <a:ext uri="{FF2B5EF4-FFF2-40B4-BE49-F238E27FC236}">
                      <a16:creationId xmlns="" xmlns:a16="http://schemas.microsoft.com/office/drawing/2014/main" id="{90B64248-0120-45A3-9D85-17EA63C1FE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19610" y="3795553"/>
                  <a:ext cx="162000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1" name="Line 175">
                  <a:extLst>
                    <a:ext uri="{FF2B5EF4-FFF2-40B4-BE49-F238E27FC236}">
                      <a16:creationId xmlns="" xmlns:a16="http://schemas.microsoft.com/office/drawing/2014/main" id="{AC40376B-9160-4C58-97D6-0E0A183AC1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68257" y="3485991"/>
                  <a:ext cx="0" cy="21590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62" name="组合 61">
                  <a:extLst>
                    <a:ext uri="{FF2B5EF4-FFF2-40B4-BE49-F238E27FC236}">
                      <a16:creationId xmlns="" xmlns:a16="http://schemas.microsoft.com/office/drawing/2014/main" id="{27E86396-650F-4BBC-95A7-0A438CCEDA3B}"/>
                    </a:ext>
                  </a:extLst>
                </p:cNvPr>
                <p:cNvGrpSpPr/>
                <p:nvPr/>
              </p:nvGrpSpPr>
              <p:grpSpPr>
                <a:xfrm>
                  <a:off x="1744360" y="4841879"/>
                  <a:ext cx="479007" cy="478421"/>
                  <a:chOff x="4394081" y="5830887"/>
                  <a:chExt cx="479007" cy="478421"/>
                </a:xfrm>
              </p:grpSpPr>
              <p:sp>
                <p:nvSpPr>
                  <p:cNvPr id="65" name="Rectangle 135">
                    <a:extLst>
                      <a:ext uri="{FF2B5EF4-FFF2-40B4-BE49-F238E27FC236}">
                        <a16:creationId xmlns="" xmlns:a16="http://schemas.microsoft.com/office/drawing/2014/main" id="{80C7FD1F-B38C-425A-B056-3D1802FDC5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94081" y="5830887"/>
                    <a:ext cx="389008" cy="478421"/>
                  </a:xfrm>
                  <a:prstGeom prst="rect">
                    <a:avLst/>
                  </a:prstGeom>
                  <a:solidFill>
                    <a:srgbClr val="BBE0E3"/>
                  </a:solidFill>
                  <a:ln w="1587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lIns="0" rIns="0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</a:rPr>
                      <a:t>1</a:t>
                    </a:r>
                  </a:p>
                </p:txBody>
              </p:sp>
              <p:sp>
                <p:nvSpPr>
                  <p:cNvPr id="66" name="Oval 144">
                    <a:extLst>
                      <a:ext uri="{FF2B5EF4-FFF2-40B4-BE49-F238E27FC236}">
                        <a16:creationId xmlns="" xmlns:a16="http://schemas.microsoft.com/office/drawing/2014/main" id="{7FFEBF3F-C628-4F77-84C3-A5C58AD486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83088" y="6016112"/>
                    <a:ext cx="90000" cy="90000"/>
                  </a:xfrm>
                  <a:prstGeom prst="ellipse">
                    <a:avLst/>
                  </a:prstGeom>
                  <a:solidFill>
                    <a:srgbClr val="BBE0E3"/>
                  </a:solidFill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lIns="0" rIns="0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63" name="Rectangle 135">
                  <a:extLst>
                    <a:ext uri="{FF2B5EF4-FFF2-40B4-BE49-F238E27FC236}">
                      <a16:creationId xmlns="" xmlns:a16="http://schemas.microsoft.com/office/drawing/2014/main" id="{E9F59372-CF02-4D4B-8AC2-E88A88F1CA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4664" y="4591895"/>
                  <a:ext cx="389008" cy="478421"/>
                </a:xfrm>
                <a:prstGeom prst="rect">
                  <a:avLst/>
                </a:prstGeom>
                <a:solidFill>
                  <a:srgbClr val="BBE0E3"/>
                </a:solidFill>
                <a:ln w="158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&amp;</a:t>
                  </a:r>
                </a:p>
              </p:txBody>
            </p:sp>
            <p:sp>
              <p:nvSpPr>
                <p:cNvPr id="64" name="Rectangle 135">
                  <a:extLst>
                    <a:ext uri="{FF2B5EF4-FFF2-40B4-BE49-F238E27FC236}">
                      <a16:creationId xmlns="" xmlns:a16="http://schemas.microsoft.com/office/drawing/2014/main" id="{6C8A916B-AC69-411D-A645-0F5E3BDEA4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4410" y="4940642"/>
                  <a:ext cx="389008" cy="478421"/>
                </a:xfrm>
                <a:prstGeom prst="rect">
                  <a:avLst/>
                </a:prstGeom>
                <a:solidFill>
                  <a:srgbClr val="BBE0E3"/>
                </a:solidFill>
                <a:ln w="158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lIns="0" rIns="0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≥1</a:t>
                  </a:r>
                </a:p>
              </p:txBody>
            </p:sp>
          </p:grpSp>
          <p:sp>
            <p:nvSpPr>
              <p:cNvPr id="67" name="矩形 66"/>
              <p:cNvSpPr/>
              <p:nvPr/>
            </p:nvSpPr>
            <p:spPr>
              <a:xfrm>
                <a:off x="243719" y="2313637"/>
                <a:ext cx="8649368" cy="298926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6125659" y="3072836"/>
              <a:ext cx="828000" cy="576000"/>
              <a:chOff x="6125659" y="3072836"/>
              <a:chExt cx="828000" cy="576000"/>
            </a:xfrm>
          </p:grpSpPr>
          <p:cxnSp>
            <p:nvCxnSpPr>
              <p:cNvPr id="71" name="直接连接符 70"/>
              <p:cNvCxnSpPr/>
              <p:nvPr/>
            </p:nvCxnSpPr>
            <p:spPr>
              <a:xfrm>
                <a:off x="6949426" y="3072836"/>
                <a:ext cx="0" cy="576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箭头连接符 72"/>
              <p:cNvCxnSpPr/>
              <p:nvPr/>
            </p:nvCxnSpPr>
            <p:spPr>
              <a:xfrm flipH="1">
                <a:off x="6125659" y="3644603"/>
                <a:ext cx="828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8139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12756" y="134142"/>
            <a:ext cx="836087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</a:pPr>
            <a:r>
              <a:rPr lang="en-US" altLang="zh-CN" sz="28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6.2.4 </a:t>
            </a:r>
            <a:r>
              <a:rPr lang="zh-CN" altLang="en-US" sz="28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方式</a:t>
            </a:r>
            <a:r>
              <a:rPr lang="en-US" altLang="zh-CN" sz="28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3 ——</a:t>
            </a:r>
            <a:r>
              <a:rPr lang="zh-CN" altLang="en-US" sz="28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组合扩展模式（仅适用于</a:t>
            </a:r>
            <a:r>
              <a:rPr lang="en-US" altLang="zh-CN" sz="28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T0</a:t>
            </a:r>
            <a:r>
              <a:rPr lang="zh-CN" altLang="en-US" sz="28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212756" y="614274"/>
            <a:ext cx="8928744" cy="170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只有</a:t>
            </a: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T0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可工作于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它将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T0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分成为两个独立的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位计数器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TL0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TH0 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TL0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可作为定时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计数器，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TL0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占用原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T0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控制位及相关引脚，其操作和功能与方式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基本相同。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TH0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仅作定时器，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TH0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占用了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TR1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TF1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中断源。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此时方式下，</a:t>
            </a: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通常可作为串行口波特率发生器（不用</a:t>
            </a: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TR1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）或不使用</a:t>
            </a: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TF1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中断的场合 。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581958" y="2214009"/>
            <a:ext cx="7923867" cy="4357092"/>
            <a:chOff x="505758" y="1700808"/>
            <a:chExt cx="7923867" cy="4357092"/>
          </a:xfrm>
        </p:grpSpPr>
        <p:sp>
          <p:nvSpPr>
            <p:cNvPr id="88" name="Line 126"/>
            <p:cNvSpPr>
              <a:spLocks noChangeShapeType="1"/>
            </p:cNvSpPr>
            <p:nvPr/>
          </p:nvSpPr>
          <p:spPr bwMode="auto">
            <a:xfrm flipV="1">
              <a:off x="4356100" y="2527896"/>
              <a:ext cx="75565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9" name="Rectangle 149"/>
            <p:cNvSpPr>
              <a:spLocks noChangeArrowheads="1"/>
            </p:cNvSpPr>
            <p:nvPr/>
          </p:nvSpPr>
          <p:spPr bwMode="auto">
            <a:xfrm>
              <a:off x="7048500" y="2350096"/>
              <a:ext cx="484187" cy="34607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TF0</a:t>
              </a:r>
            </a:p>
          </p:txBody>
        </p:sp>
        <p:sp>
          <p:nvSpPr>
            <p:cNvPr id="90" name="Line 150"/>
            <p:cNvSpPr>
              <a:spLocks noChangeShapeType="1"/>
            </p:cNvSpPr>
            <p:nvPr/>
          </p:nvSpPr>
          <p:spPr bwMode="auto">
            <a:xfrm>
              <a:off x="6572250" y="2527896"/>
              <a:ext cx="47466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1" name="Line 151"/>
            <p:cNvSpPr>
              <a:spLocks noChangeShapeType="1"/>
            </p:cNvSpPr>
            <p:nvPr/>
          </p:nvSpPr>
          <p:spPr bwMode="auto">
            <a:xfrm>
              <a:off x="7545388" y="2516783"/>
              <a:ext cx="233362" cy="15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2" name="Rectangle 152"/>
            <p:cNvSpPr>
              <a:spLocks noChangeArrowheads="1"/>
            </p:cNvSpPr>
            <p:nvPr/>
          </p:nvSpPr>
          <p:spPr bwMode="auto">
            <a:xfrm>
              <a:off x="7697788" y="2407246"/>
              <a:ext cx="711200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中断</a:t>
              </a:r>
            </a:p>
          </p:txBody>
        </p:sp>
        <p:sp>
          <p:nvSpPr>
            <p:cNvPr id="93" name="Rectangle 153"/>
            <p:cNvSpPr>
              <a:spLocks noChangeArrowheads="1"/>
            </p:cNvSpPr>
            <p:nvPr/>
          </p:nvSpPr>
          <p:spPr bwMode="auto">
            <a:xfrm>
              <a:off x="3359150" y="1913533"/>
              <a:ext cx="160337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启动控制</a:t>
              </a:r>
            </a:p>
          </p:txBody>
        </p:sp>
        <p:sp>
          <p:nvSpPr>
            <p:cNvPr id="94" name="Text Box 163"/>
            <p:cNvSpPr txBox="1">
              <a:spLocks noChangeArrowheads="1"/>
            </p:cNvSpPr>
            <p:nvPr/>
          </p:nvSpPr>
          <p:spPr bwMode="auto">
            <a:xfrm>
              <a:off x="4967288" y="1951633"/>
              <a:ext cx="2128837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8</a:t>
              </a:r>
              <a:r>
                <a: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位加</a:t>
              </a: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计数器</a:t>
              </a:r>
            </a:p>
          </p:txBody>
        </p:sp>
        <p:sp>
          <p:nvSpPr>
            <p:cNvPr id="95" name="Rectangle 165"/>
            <p:cNvSpPr>
              <a:spLocks noChangeArrowheads="1"/>
            </p:cNvSpPr>
            <p:nvPr/>
          </p:nvSpPr>
          <p:spPr bwMode="auto">
            <a:xfrm>
              <a:off x="6599238" y="1700808"/>
              <a:ext cx="1371600" cy="595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中断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溢出信号</a:t>
              </a:r>
            </a:p>
          </p:txBody>
        </p:sp>
        <p:sp>
          <p:nvSpPr>
            <p:cNvPr id="96" name="Rectangle 170"/>
            <p:cNvSpPr>
              <a:spLocks noChangeArrowheads="1"/>
            </p:cNvSpPr>
            <p:nvPr/>
          </p:nvSpPr>
          <p:spPr bwMode="auto">
            <a:xfrm>
              <a:off x="5110163" y="2348508"/>
              <a:ext cx="1462087" cy="358775"/>
            </a:xfrm>
            <a:prstGeom prst="rect">
              <a:avLst/>
            </a:prstGeom>
            <a:solidFill>
              <a:srgbClr val="99CCFF">
                <a:alpha val="78038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TL0</a:t>
              </a:r>
              <a:r>
                <a: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（</a:t>
              </a: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  <a:r>
                <a: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位）</a:t>
              </a:r>
            </a:p>
          </p:txBody>
        </p:sp>
        <p:sp>
          <p:nvSpPr>
            <p:cNvPr id="97" name="Line 171"/>
            <p:cNvSpPr>
              <a:spLocks noChangeShapeType="1"/>
            </p:cNvSpPr>
            <p:nvPr/>
          </p:nvSpPr>
          <p:spPr bwMode="auto">
            <a:xfrm>
              <a:off x="7559675" y="5362575"/>
              <a:ext cx="228600" cy="15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8" name="Line 172"/>
            <p:cNvSpPr>
              <a:spLocks noChangeShapeType="1"/>
            </p:cNvSpPr>
            <p:nvPr/>
          </p:nvSpPr>
          <p:spPr bwMode="auto">
            <a:xfrm flipV="1">
              <a:off x="1582738" y="5981700"/>
              <a:ext cx="2471737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9" name="Line 173"/>
            <p:cNvSpPr>
              <a:spLocks noChangeShapeType="1"/>
            </p:cNvSpPr>
            <p:nvPr/>
          </p:nvSpPr>
          <p:spPr bwMode="auto">
            <a:xfrm flipV="1">
              <a:off x="4054475" y="5592763"/>
              <a:ext cx="0" cy="3952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00" name="Rectangle 174"/>
            <p:cNvSpPr>
              <a:spLocks noChangeArrowheads="1"/>
            </p:cNvSpPr>
            <p:nvPr/>
          </p:nvSpPr>
          <p:spPr bwMode="auto">
            <a:xfrm>
              <a:off x="1006475" y="5749925"/>
              <a:ext cx="61118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TR1</a:t>
              </a:r>
            </a:p>
          </p:txBody>
        </p:sp>
        <p:sp>
          <p:nvSpPr>
            <p:cNvPr id="101" name="Rectangle 175"/>
            <p:cNvSpPr>
              <a:spLocks noChangeArrowheads="1"/>
            </p:cNvSpPr>
            <p:nvPr/>
          </p:nvSpPr>
          <p:spPr bwMode="auto">
            <a:xfrm>
              <a:off x="1590675" y="5189538"/>
              <a:ext cx="819150" cy="3810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振荡器</a:t>
              </a:r>
            </a:p>
          </p:txBody>
        </p:sp>
        <p:sp>
          <p:nvSpPr>
            <p:cNvPr id="102" name="Rectangle 176"/>
            <p:cNvSpPr>
              <a:spLocks noChangeArrowheads="1"/>
            </p:cNvSpPr>
            <p:nvPr/>
          </p:nvSpPr>
          <p:spPr bwMode="auto">
            <a:xfrm>
              <a:off x="2627313" y="5192713"/>
              <a:ext cx="547687" cy="3810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1/12</a:t>
              </a:r>
            </a:p>
          </p:txBody>
        </p:sp>
        <p:sp>
          <p:nvSpPr>
            <p:cNvPr id="103" name="Line 177"/>
            <p:cNvSpPr>
              <a:spLocks noChangeShapeType="1"/>
            </p:cNvSpPr>
            <p:nvPr/>
          </p:nvSpPr>
          <p:spPr bwMode="auto">
            <a:xfrm>
              <a:off x="2409825" y="5386388"/>
              <a:ext cx="215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04" name="Rectangle 178"/>
            <p:cNvSpPr>
              <a:spLocks noChangeArrowheads="1"/>
            </p:cNvSpPr>
            <p:nvPr/>
          </p:nvSpPr>
          <p:spPr bwMode="auto">
            <a:xfrm>
              <a:off x="3705225" y="5192713"/>
              <a:ext cx="657225" cy="3810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" name="Oval 179"/>
            <p:cNvSpPr>
              <a:spLocks noChangeArrowheads="1"/>
            </p:cNvSpPr>
            <p:nvPr/>
          </p:nvSpPr>
          <p:spPr bwMode="auto">
            <a:xfrm>
              <a:off x="3783013" y="5345113"/>
              <a:ext cx="155575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" name="Oval 180"/>
            <p:cNvSpPr>
              <a:spLocks noChangeArrowheads="1"/>
            </p:cNvSpPr>
            <p:nvPr/>
          </p:nvSpPr>
          <p:spPr bwMode="auto">
            <a:xfrm>
              <a:off x="4173538" y="5345113"/>
              <a:ext cx="155575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7" name="Line 181"/>
            <p:cNvSpPr>
              <a:spLocks noChangeShapeType="1"/>
            </p:cNvSpPr>
            <p:nvPr/>
          </p:nvSpPr>
          <p:spPr bwMode="auto">
            <a:xfrm flipV="1">
              <a:off x="3913188" y="5219700"/>
              <a:ext cx="333375" cy="1587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08" name="Line 182"/>
            <p:cNvSpPr>
              <a:spLocks noChangeShapeType="1"/>
            </p:cNvSpPr>
            <p:nvPr/>
          </p:nvSpPr>
          <p:spPr bwMode="auto">
            <a:xfrm flipV="1">
              <a:off x="4365625" y="5370513"/>
              <a:ext cx="75565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09" name="Line 183"/>
            <p:cNvSpPr>
              <a:spLocks noChangeShapeType="1"/>
            </p:cNvSpPr>
            <p:nvPr/>
          </p:nvSpPr>
          <p:spPr bwMode="auto">
            <a:xfrm flipV="1">
              <a:off x="3167063" y="5375275"/>
              <a:ext cx="53975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0" name="Rectangle 184"/>
            <p:cNvSpPr>
              <a:spLocks noChangeArrowheads="1"/>
            </p:cNvSpPr>
            <p:nvPr/>
          </p:nvSpPr>
          <p:spPr bwMode="auto">
            <a:xfrm>
              <a:off x="3276600" y="4813300"/>
              <a:ext cx="160337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启动控制</a:t>
              </a:r>
            </a:p>
          </p:txBody>
        </p:sp>
        <p:sp>
          <p:nvSpPr>
            <p:cNvPr id="111" name="Line 185"/>
            <p:cNvSpPr>
              <a:spLocks noChangeShapeType="1"/>
            </p:cNvSpPr>
            <p:nvPr/>
          </p:nvSpPr>
          <p:spPr bwMode="auto">
            <a:xfrm flipV="1">
              <a:off x="4056063" y="5370513"/>
              <a:ext cx="0" cy="2159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2" name="Rectangle 186"/>
            <p:cNvSpPr>
              <a:spLocks noChangeArrowheads="1"/>
            </p:cNvSpPr>
            <p:nvPr/>
          </p:nvSpPr>
          <p:spPr bwMode="auto">
            <a:xfrm>
              <a:off x="7069138" y="5189538"/>
              <a:ext cx="484187" cy="346075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TF1</a:t>
              </a:r>
            </a:p>
          </p:txBody>
        </p:sp>
        <p:sp>
          <p:nvSpPr>
            <p:cNvPr id="113" name="Line 187"/>
            <p:cNvSpPr>
              <a:spLocks noChangeShapeType="1"/>
            </p:cNvSpPr>
            <p:nvPr/>
          </p:nvSpPr>
          <p:spPr bwMode="auto">
            <a:xfrm>
              <a:off x="6592888" y="5367338"/>
              <a:ext cx="47466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4" name="Rectangle 188"/>
            <p:cNvSpPr>
              <a:spLocks noChangeArrowheads="1"/>
            </p:cNvSpPr>
            <p:nvPr/>
          </p:nvSpPr>
          <p:spPr bwMode="auto">
            <a:xfrm>
              <a:off x="7718425" y="5246688"/>
              <a:ext cx="711200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中断</a:t>
              </a:r>
            </a:p>
          </p:txBody>
        </p:sp>
        <p:sp>
          <p:nvSpPr>
            <p:cNvPr id="115" name="Text Box 189"/>
            <p:cNvSpPr txBox="1">
              <a:spLocks noChangeArrowheads="1"/>
            </p:cNvSpPr>
            <p:nvPr/>
          </p:nvSpPr>
          <p:spPr bwMode="auto">
            <a:xfrm>
              <a:off x="4987925" y="4791075"/>
              <a:ext cx="2128837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8</a:t>
              </a:r>
              <a:r>
                <a: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位加</a:t>
              </a: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r>
                <a: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计数器</a:t>
              </a:r>
            </a:p>
          </p:txBody>
        </p:sp>
        <p:sp>
          <p:nvSpPr>
            <p:cNvPr id="116" name="Rectangle 190"/>
            <p:cNvSpPr>
              <a:spLocks noChangeArrowheads="1"/>
            </p:cNvSpPr>
            <p:nvPr/>
          </p:nvSpPr>
          <p:spPr bwMode="auto">
            <a:xfrm>
              <a:off x="6619875" y="4540250"/>
              <a:ext cx="1371600" cy="595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中断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溢出信号</a:t>
              </a:r>
            </a:p>
          </p:txBody>
        </p:sp>
        <p:sp>
          <p:nvSpPr>
            <p:cNvPr id="117" name="Rectangle 191"/>
            <p:cNvSpPr>
              <a:spLocks noChangeArrowheads="1"/>
            </p:cNvSpPr>
            <p:nvPr/>
          </p:nvSpPr>
          <p:spPr bwMode="auto">
            <a:xfrm>
              <a:off x="5130800" y="5187950"/>
              <a:ext cx="1462087" cy="358775"/>
            </a:xfrm>
            <a:prstGeom prst="rect">
              <a:avLst/>
            </a:prstGeom>
            <a:solidFill>
              <a:srgbClr val="99CCFF">
                <a:alpha val="78038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TH0</a:t>
              </a:r>
              <a:r>
                <a: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（</a:t>
              </a: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  <a:r>
                <a: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位）</a:t>
              </a:r>
            </a:p>
          </p:txBody>
        </p:sp>
        <p:sp>
          <p:nvSpPr>
            <p:cNvPr id="119" name="Line 137">
              <a:extLst>
                <a:ext uri="{FF2B5EF4-FFF2-40B4-BE49-F238E27FC236}">
                  <a16:creationId xmlns="" xmlns:a16="http://schemas.microsoft.com/office/drawing/2014/main" id="{D865EF12-5F92-4FF1-8EA5-68EFFAD062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6018" y="2053186"/>
              <a:ext cx="21682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0" name="Line 174">
              <a:extLst>
                <a:ext uri="{FF2B5EF4-FFF2-40B4-BE49-F238E27FC236}">
                  <a16:creationId xmlns="" xmlns:a16="http://schemas.microsoft.com/office/drawing/2014/main" id="{834692E2-E0A2-445B-9AF7-7644F674CF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3362" y="3997402"/>
              <a:ext cx="19839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1" name="Line 174">
              <a:extLst>
                <a:ext uri="{FF2B5EF4-FFF2-40B4-BE49-F238E27FC236}">
                  <a16:creationId xmlns="" xmlns:a16="http://schemas.microsoft.com/office/drawing/2014/main" id="{9E1FC6F7-1824-4970-8658-61E0D6334C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5716" y="4213426"/>
              <a:ext cx="19839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2" name="Rectangle 124">
              <a:extLst>
                <a:ext uri="{FF2B5EF4-FFF2-40B4-BE49-F238E27FC236}">
                  <a16:creationId xmlns="" xmlns:a16="http://schemas.microsoft.com/office/drawing/2014/main" id="{374B853F-61B8-4A61-B8F5-B61C820D8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533" y="2343513"/>
              <a:ext cx="658443" cy="3810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" name="Oval 125">
              <a:extLst>
                <a:ext uri="{FF2B5EF4-FFF2-40B4-BE49-F238E27FC236}">
                  <a16:creationId xmlns="" xmlns:a16="http://schemas.microsoft.com/office/drawing/2014/main" id="{C7C96D12-1144-4A2A-8A26-B3421D4E0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5653" y="2495913"/>
              <a:ext cx="156241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4" name="Oval 126">
              <a:extLst>
                <a:ext uri="{FF2B5EF4-FFF2-40B4-BE49-F238E27FC236}">
                  <a16:creationId xmlns="" xmlns:a16="http://schemas.microsoft.com/office/drawing/2014/main" id="{1EBB4592-932C-432C-9280-B62AABFC2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6255" y="2495913"/>
              <a:ext cx="156241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5" name="Line 127">
              <a:extLst>
                <a:ext uri="{FF2B5EF4-FFF2-40B4-BE49-F238E27FC236}">
                  <a16:creationId xmlns="" xmlns:a16="http://schemas.microsoft.com/office/drawing/2014/main" id="{2F898651-13E2-419C-9011-C374FC1A13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06385" y="2370500"/>
              <a:ext cx="333207" cy="1587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6" name="Oval 129">
              <a:extLst>
                <a:ext uri="{FF2B5EF4-FFF2-40B4-BE49-F238E27FC236}">
                  <a16:creationId xmlns="" xmlns:a16="http://schemas.microsoft.com/office/drawing/2014/main" id="{4FD833AB-77A0-4161-9670-367AFACE3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4449" y="2449875"/>
              <a:ext cx="156241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7" name="Line 130">
              <a:extLst>
                <a:ext uri="{FF2B5EF4-FFF2-40B4-BE49-F238E27FC236}">
                  <a16:creationId xmlns="" xmlns:a16="http://schemas.microsoft.com/office/drawing/2014/main" id="{A89F54A4-60D2-48B9-B865-0C9B34CFDC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0690" y="2526075"/>
              <a:ext cx="546843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8" name="Line 131">
              <a:extLst>
                <a:ext uri="{FF2B5EF4-FFF2-40B4-BE49-F238E27FC236}">
                  <a16:creationId xmlns="" xmlns:a16="http://schemas.microsoft.com/office/drawing/2014/main" id="{79642160-361F-43FB-9E1C-4B69CBD91A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8494" y="2678475"/>
              <a:ext cx="4783" cy="5334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9" name="Line 132">
              <a:extLst>
                <a:ext uri="{FF2B5EF4-FFF2-40B4-BE49-F238E27FC236}">
                  <a16:creationId xmlns="" xmlns:a16="http://schemas.microsoft.com/office/drawing/2014/main" id="{454F1753-984C-4111-B7FE-AFA0B7BD6D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3277" y="2053186"/>
              <a:ext cx="0" cy="32633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0" name="Line 133">
              <a:extLst>
                <a:ext uri="{FF2B5EF4-FFF2-40B4-BE49-F238E27FC236}">
                  <a16:creationId xmlns="" xmlns:a16="http://schemas.microsoft.com/office/drawing/2014/main" id="{4B7C990D-42E4-4955-B59D-B02AEDE1BA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2253" y="2373675"/>
              <a:ext cx="392196" cy="1524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1" name="Rectangle 134">
              <a:extLst>
                <a:ext uri="{FF2B5EF4-FFF2-40B4-BE49-F238E27FC236}">
                  <a16:creationId xmlns="" xmlns:a16="http://schemas.microsoft.com/office/drawing/2014/main" id="{4A8F632E-85FC-446B-AFA9-1373DDA12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492" y="1837100"/>
              <a:ext cx="819467" cy="3810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振荡器</a:t>
              </a:r>
            </a:p>
          </p:txBody>
        </p:sp>
        <p:sp>
          <p:nvSpPr>
            <p:cNvPr id="132" name="Rectangle 135">
              <a:extLst>
                <a:ext uri="{FF2B5EF4-FFF2-40B4-BE49-F238E27FC236}">
                  <a16:creationId xmlns="" xmlns:a16="http://schemas.microsoft.com/office/drawing/2014/main" id="{8BB8A7B3-B34B-4A97-A719-C721F09D4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377" y="1840275"/>
              <a:ext cx="546843" cy="3810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1/12</a:t>
              </a:r>
            </a:p>
          </p:txBody>
        </p:sp>
        <p:sp>
          <p:nvSpPr>
            <p:cNvPr id="133" name="Line 137">
              <a:extLst>
                <a:ext uri="{FF2B5EF4-FFF2-40B4-BE49-F238E27FC236}">
                  <a16:creationId xmlns="" xmlns:a16="http://schemas.microsoft.com/office/drawing/2014/main" id="{DC20A168-1800-4C1C-A75E-7476907107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959" y="2033950"/>
              <a:ext cx="21682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4" name="Line 139">
              <a:extLst>
                <a:ext uri="{FF2B5EF4-FFF2-40B4-BE49-F238E27FC236}">
                  <a16:creationId xmlns="" xmlns:a16="http://schemas.microsoft.com/office/drawing/2014/main" id="{3FF0C5A6-7AD0-428C-B600-1821BAD3C1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6546" y="3745275"/>
              <a:ext cx="1750518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5" name="Line 142">
              <a:extLst>
                <a:ext uri="{FF2B5EF4-FFF2-40B4-BE49-F238E27FC236}">
                  <a16:creationId xmlns="" xmlns:a16="http://schemas.microsoft.com/office/drawing/2014/main" id="{FF4F0029-272C-4C52-97E7-85C6C3E132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9261" y="3984612"/>
              <a:ext cx="0" cy="24205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6" name="Line 145">
              <a:extLst>
                <a:ext uri="{FF2B5EF4-FFF2-40B4-BE49-F238E27FC236}">
                  <a16:creationId xmlns="" xmlns:a16="http://schemas.microsoft.com/office/drawing/2014/main" id="{6DEA3B57-96C9-4C91-8EB0-954FE53741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6546" y="4105638"/>
              <a:ext cx="371470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7" name="Line 146">
              <a:extLst>
                <a:ext uri="{FF2B5EF4-FFF2-40B4-BE49-F238E27FC236}">
                  <a16:creationId xmlns="" xmlns:a16="http://schemas.microsoft.com/office/drawing/2014/main" id="{1ADB13AD-1279-4F28-A087-0C356BAA80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0510" y="4321538"/>
              <a:ext cx="21682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8" name="Line 147">
              <a:extLst>
                <a:ext uri="{FF2B5EF4-FFF2-40B4-BE49-F238E27FC236}">
                  <a16:creationId xmlns="" xmlns:a16="http://schemas.microsoft.com/office/drawing/2014/main" id="{482C2A1B-90A0-4A80-873E-5B57E30FE1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85429" y="4321538"/>
              <a:ext cx="156241" cy="2286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9" name="Line 148">
              <a:extLst>
                <a:ext uri="{FF2B5EF4-FFF2-40B4-BE49-F238E27FC236}">
                  <a16:creationId xmlns="" xmlns:a16="http://schemas.microsoft.com/office/drawing/2014/main" id="{59D3C564-D438-40EA-A8BA-629BFC655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6546" y="4537438"/>
              <a:ext cx="763666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40" name="Line 149">
              <a:extLst>
                <a:ext uri="{FF2B5EF4-FFF2-40B4-BE49-F238E27FC236}">
                  <a16:creationId xmlns="" xmlns:a16="http://schemas.microsoft.com/office/drawing/2014/main" id="{8FC275FF-A8FF-4DD5-80AC-12AC565C4D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5429" y="4110177"/>
              <a:ext cx="36190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41" name="Line 150">
              <a:extLst>
                <a:ext uri="{FF2B5EF4-FFF2-40B4-BE49-F238E27FC236}">
                  <a16:creationId xmlns="" xmlns:a16="http://schemas.microsoft.com/office/drawing/2014/main" id="{D086C58C-32FA-4D23-8091-3B6E2713CD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1620" y="3205525"/>
              <a:ext cx="108571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42" name="Rectangle 157">
              <a:extLst>
                <a:ext uri="{FF2B5EF4-FFF2-40B4-BE49-F238E27FC236}">
                  <a16:creationId xmlns="" xmlns:a16="http://schemas.microsoft.com/office/drawing/2014/main" id="{F0AB6FD0-038C-4C94-A271-382C532B5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170" y="3026138"/>
              <a:ext cx="1123977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T0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引脚</a:t>
              </a:r>
            </a:p>
          </p:txBody>
        </p:sp>
        <p:sp>
          <p:nvSpPr>
            <p:cNvPr id="143" name="Rectangle 158">
              <a:extLst>
                <a:ext uri="{FF2B5EF4-FFF2-40B4-BE49-F238E27FC236}">
                  <a16:creationId xmlns="" xmlns:a16="http://schemas.microsoft.com/office/drawing/2014/main" id="{8F7BB79A-5065-478A-8A31-15EDE2966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149" y="3529375"/>
              <a:ext cx="556408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TR0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4" name="Rectangle 159">
              <a:extLst>
                <a:ext uri="{FF2B5EF4-FFF2-40B4-BE49-F238E27FC236}">
                  <a16:creationId xmlns="" xmlns:a16="http://schemas.microsoft.com/office/drawing/2014/main" id="{1E4BCF6C-3B21-484E-9926-15E55085C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485" y="3897675"/>
              <a:ext cx="703083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GATE</a:t>
              </a:r>
            </a:p>
          </p:txBody>
        </p:sp>
        <p:sp>
          <p:nvSpPr>
            <p:cNvPr id="145" name="Rectangle 160">
              <a:extLst>
                <a:ext uri="{FF2B5EF4-FFF2-40B4-BE49-F238E27FC236}">
                  <a16:creationId xmlns="" xmlns:a16="http://schemas.microsoft.com/office/drawing/2014/main" id="{186F807C-CC55-4DF4-A5F5-8F3B3B947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913" y="4431075"/>
              <a:ext cx="714243" cy="287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INT0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引脚</a:t>
              </a:r>
            </a:p>
          </p:txBody>
        </p:sp>
        <p:sp>
          <p:nvSpPr>
            <p:cNvPr id="146" name="Line 161">
              <a:extLst>
                <a:ext uri="{FF2B5EF4-FFF2-40B4-BE49-F238E27FC236}">
                  <a16:creationId xmlns="" xmlns:a16="http://schemas.microsoft.com/office/drawing/2014/main" id="{3E788B4F-8D54-4C0D-9D7C-9292BB379B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758" y="4431075"/>
              <a:ext cx="546843" cy="15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47" name="Rectangle 162">
              <a:extLst>
                <a:ext uri="{FF2B5EF4-FFF2-40B4-BE49-F238E27FC236}">
                  <a16:creationId xmlns="" xmlns:a16="http://schemas.microsoft.com/office/drawing/2014/main" id="{93B0CBBB-D7D7-497C-A23A-4F160B574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6906" y="1946638"/>
              <a:ext cx="629746" cy="360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C/T=0</a:t>
              </a:r>
            </a:p>
          </p:txBody>
        </p:sp>
        <p:sp>
          <p:nvSpPr>
            <p:cNvPr id="148" name="Rectangle 163">
              <a:extLst>
                <a:ext uri="{FF2B5EF4-FFF2-40B4-BE49-F238E27FC236}">
                  <a16:creationId xmlns="" xmlns:a16="http://schemas.microsoft.com/office/drawing/2014/main" id="{6DEB4D49-3469-441F-BE35-498517D72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2557" y="2810238"/>
              <a:ext cx="703083" cy="287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C/T=1</a:t>
              </a:r>
            </a:p>
          </p:txBody>
        </p:sp>
        <p:sp>
          <p:nvSpPr>
            <p:cNvPr id="149" name="Line 164">
              <a:extLst>
                <a:ext uri="{FF2B5EF4-FFF2-40B4-BE49-F238E27FC236}">
                  <a16:creationId xmlns="" xmlns:a16="http://schemas.microsoft.com/office/drawing/2014/main" id="{6D60BDB4-2AE0-4707-AA69-ADF40116D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8842" y="3856400"/>
              <a:ext cx="267841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50" name="Line 165">
              <a:extLst>
                <a:ext uri="{FF2B5EF4-FFF2-40B4-BE49-F238E27FC236}">
                  <a16:creationId xmlns="" xmlns:a16="http://schemas.microsoft.com/office/drawing/2014/main" id="{1B94A4E6-A310-41CD-937D-9D3BE5D4B5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8278" y="2705112"/>
              <a:ext cx="0" cy="11557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51" name="Rectangle 167">
              <a:extLst>
                <a:ext uri="{FF2B5EF4-FFF2-40B4-BE49-F238E27FC236}">
                  <a16:creationId xmlns="" xmlns:a16="http://schemas.microsoft.com/office/drawing/2014/main" id="{F4BA0E66-1586-4B27-8ED5-9288D65E1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696" y="3529376"/>
              <a:ext cx="2066204" cy="109501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2" name="Line 172">
              <a:extLst>
                <a:ext uri="{FF2B5EF4-FFF2-40B4-BE49-F238E27FC236}">
                  <a16:creationId xmlns="" xmlns:a16="http://schemas.microsoft.com/office/drawing/2014/main" id="{E8D17944-7037-4335-B551-784F9D61B2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0772" y="2003788"/>
              <a:ext cx="1620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53" name="Line 173">
              <a:extLst>
                <a:ext uri="{FF2B5EF4-FFF2-40B4-BE49-F238E27FC236}">
                  <a16:creationId xmlns="" xmlns:a16="http://schemas.microsoft.com/office/drawing/2014/main" id="{9EDE77D3-E6D9-4356-A354-30622274B0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9630" y="2830875"/>
              <a:ext cx="1620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54" name="Line 175">
              <a:extLst>
                <a:ext uri="{FF2B5EF4-FFF2-40B4-BE49-F238E27FC236}">
                  <a16:creationId xmlns="" xmlns:a16="http://schemas.microsoft.com/office/drawing/2014/main" id="{4CE0C2BD-DD93-4007-B2DD-4529AC59E5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8277" y="2521313"/>
              <a:ext cx="0" cy="2159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grpSp>
          <p:nvGrpSpPr>
            <p:cNvPr id="155" name="组合 154">
              <a:extLst>
                <a:ext uri="{FF2B5EF4-FFF2-40B4-BE49-F238E27FC236}">
                  <a16:creationId xmlns="" xmlns:a16="http://schemas.microsoft.com/office/drawing/2014/main" id="{BB98EFCF-3D7B-4D64-AB3A-EDDFD7F79C36}"/>
                </a:ext>
              </a:extLst>
            </p:cNvPr>
            <p:cNvGrpSpPr/>
            <p:nvPr/>
          </p:nvGrpSpPr>
          <p:grpSpPr>
            <a:xfrm>
              <a:off x="1924380" y="3877201"/>
              <a:ext cx="479007" cy="478421"/>
              <a:chOff x="4394081" y="5830887"/>
              <a:chExt cx="479007" cy="478421"/>
            </a:xfrm>
          </p:grpSpPr>
          <p:sp>
            <p:nvSpPr>
              <p:cNvPr id="158" name="Rectangle 135">
                <a:extLst>
                  <a:ext uri="{FF2B5EF4-FFF2-40B4-BE49-F238E27FC236}">
                    <a16:creationId xmlns="" xmlns:a16="http://schemas.microsoft.com/office/drawing/2014/main" id="{609DCEBD-8C98-4E94-BA73-01F3D172EC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4081" y="5830887"/>
                <a:ext cx="389008" cy="478421"/>
              </a:xfrm>
              <a:prstGeom prst="rect">
                <a:avLst/>
              </a:prstGeom>
              <a:solidFill>
                <a:srgbClr val="BBE0E3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159" name="Oval 144">
                <a:extLst>
                  <a:ext uri="{FF2B5EF4-FFF2-40B4-BE49-F238E27FC236}">
                    <a16:creationId xmlns="" xmlns:a16="http://schemas.microsoft.com/office/drawing/2014/main" id="{90B76890-F46B-46B1-8DEF-3C85F32B63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3088" y="6016112"/>
                <a:ext cx="90000" cy="90000"/>
              </a:xfrm>
              <a:prstGeom prst="ellipse">
                <a:avLst/>
              </a:prstGeom>
              <a:solidFill>
                <a:srgbClr val="BBE0E3"/>
              </a:solidFill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56" name="Rectangle 135">
              <a:extLst>
                <a:ext uri="{FF2B5EF4-FFF2-40B4-BE49-F238E27FC236}">
                  <a16:creationId xmlns="" xmlns:a16="http://schemas.microsoft.com/office/drawing/2014/main" id="{2FCA8301-BBD9-481B-83AA-8F9642FD6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4684" y="3627217"/>
              <a:ext cx="389008" cy="478421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&amp;</a:t>
              </a:r>
            </a:p>
          </p:txBody>
        </p:sp>
        <p:sp>
          <p:nvSpPr>
            <p:cNvPr id="157" name="Rectangle 135">
              <a:extLst>
                <a:ext uri="{FF2B5EF4-FFF2-40B4-BE49-F238E27FC236}">
                  <a16:creationId xmlns="" xmlns:a16="http://schemas.microsoft.com/office/drawing/2014/main" id="{E60C75BC-CF00-4D20-BA24-FA0394F2F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4430" y="3975964"/>
              <a:ext cx="389008" cy="478421"/>
            </a:xfrm>
            <a:prstGeom prst="rect">
              <a:avLst/>
            </a:prstGeom>
            <a:solidFill>
              <a:srgbClr val="BBE0E3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≥1</a:t>
              </a:r>
            </a:p>
          </p:txBody>
        </p:sp>
      </p:grpSp>
      <p:sp>
        <p:nvSpPr>
          <p:cNvPr id="160" name="矩形 159"/>
          <p:cNvSpPr/>
          <p:nvPr/>
        </p:nvSpPr>
        <p:spPr>
          <a:xfrm>
            <a:off x="218919" y="2262940"/>
            <a:ext cx="8649368" cy="43081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05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0195564"/>
              </p:ext>
            </p:extLst>
          </p:nvPr>
        </p:nvGraphicFramePr>
        <p:xfrm>
          <a:off x="633655" y="3955485"/>
          <a:ext cx="8135938" cy="1895476"/>
        </p:xfrm>
        <a:graphic>
          <a:graphicData uri="http://schemas.openxmlformats.org/drawingml/2006/table">
            <a:tbl>
              <a:tblPr/>
              <a:tblGrid>
                <a:gridCol w="16319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811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2286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7386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方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  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式</a:t>
                      </a:r>
                    </a:p>
                  </a:txBody>
                  <a:tcPr marL="90000" marR="90000" marT="54012" marB="54012" anchor="b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位数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n 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90000" marR="90000" marT="54012" marB="5401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最大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定时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时间 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t</a:t>
                      </a:r>
                      <a:r>
                        <a:rPr kumimoji="0" lang="en-US" altLang="zh-CN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max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（</a:t>
                      </a:r>
                      <a:r>
                        <a:rPr kumimoji="0" lang="en-US" altLang="zh-CN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fosc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=12M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）</a:t>
                      </a:r>
                    </a:p>
                  </a:txBody>
                  <a:tcPr marL="90000" marR="90000" marT="54012" marB="5401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386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方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式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90000" marR="90000" marT="54012" marB="54012" anchor="b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13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</a:t>
                      </a:r>
                    </a:p>
                  </a:txBody>
                  <a:tcPr marL="90000" marR="90000" marT="54012" marB="5401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</a:t>
                      </a:r>
                      <a:r>
                        <a:rPr kumimoji="0" lang="en-US" altLang="zh-CN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max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=8192×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Raavi" pitchFamily="2"/>
                          <a:cs typeface="Raavi" pitchFamily="2"/>
                        </a:rPr>
                        <a:t>1 </a:t>
                      </a:r>
                      <a:r>
                        <a:rPr kumimoji="0" lang="el-GR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Raavi" pitchFamily="2"/>
                          <a:cs typeface="Times New Roman" pitchFamily="18" charset="0"/>
                        </a:rPr>
                        <a:t>μ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Raavi" pitchFamily="2"/>
                        </a:rPr>
                        <a:t>s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aavi" pitchFamily="2"/>
                          <a:ea typeface="Raavi" pitchFamily="2"/>
                          <a:cs typeface="Raavi" pitchFamily="2"/>
                        </a:rPr>
                        <a:t> 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=8.192ms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L="90000" marR="90000" marT="54012" marB="5401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386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方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式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90000" marR="90000" marT="54012" marB="54012" anchor="b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16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</a:t>
                      </a:r>
                    </a:p>
                  </a:txBody>
                  <a:tcPr marL="90000" marR="90000" marT="54012" marB="5401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宋体" pitchFamily="2" charset="-122"/>
                        </a:rPr>
                        <a:t>t</a:t>
                      </a:r>
                      <a:r>
                        <a:rPr kumimoji="0" lang="en-US" altLang="zh-CN" sz="24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宋体" pitchFamily="2" charset="-122"/>
                        </a:rPr>
                        <a:t>max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=65536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×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 </a:t>
                      </a:r>
                      <a:r>
                        <a:rPr kumimoji="0" lang="el-GR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Raavi" pitchFamily="2"/>
                          <a:cs typeface="Times New Roman" pitchFamily="18" charset="0"/>
                        </a:rPr>
                        <a:t>μ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Raavi" pitchFamily="2"/>
                        </a:rPr>
                        <a:t>s</a:t>
                      </a:r>
                      <a:r>
                        <a:rPr kumimoji="0" lang="ru-RU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 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=65.536ms</a:t>
                      </a:r>
                    </a:p>
                  </a:txBody>
                  <a:tcPr marL="90000" marR="90000" marT="54012" marB="5401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386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方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式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，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marL="90000" marR="90000" marT="54012" marB="54012" anchor="b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8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</a:t>
                      </a:r>
                    </a:p>
                  </a:txBody>
                  <a:tcPr marL="90000" marR="90000" marT="54012" marB="5401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宋体" pitchFamily="2" charset="-122"/>
                        </a:rPr>
                        <a:t>t</a:t>
                      </a:r>
                      <a:r>
                        <a:rPr kumimoji="0" lang="en-US" altLang="zh-CN" sz="24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宋体" pitchFamily="2" charset="-122"/>
                        </a:rPr>
                        <a:t>max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=256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×</a:t>
                      </a:r>
                      <a:r>
                        <a:rPr kumimoji="0" lang="en-US" altLang="zh-CN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"/>
                        </a:rPr>
                        <a:t>1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aavi" pitchFamily="2"/>
                          <a:ea typeface="Raavi" pitchFamily="2"/>
                          <a:cs typeface="Raavi" pitchFamily="2"/>
                        </a:rPr>
                        <a:t> </a:t>
                      </a:r>
                      <a:r>
                        <a:rPr kumimoji="0" lang="el-GR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Raavi" pitchFamily="2"/>
                          <a:cs typeface="Times New Roman" pitchFamily="18" charset="0"/>
                        </a:rPr>
                        <a:t>μ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Arial Unicode MS" pitchFamily="34" charset="-122"/>
                          <a:cs typeface="Raavi" pitchFamily="2"/>
                        </a:rPr>
                        <a:t>s</a:t>
                      </a:r>
                      <a:r>
                        <a:rPr kumimoji="0" lang="ru-RU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 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=0.256ms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L="90000" marR="90000" marT="54012" marB="54012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Group 6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8202454"/>
              </p:ext>
            </p:extLst>
          </p:nvPr>
        </p:nvGraphicFramePr>
        <p:xfrm>
          <a:off x="650081" y="1216403"/>
          <a:ext cx="7793037" cy="1830388"/>
        </p:xfrm>
        <a:graphic>
          <a:graphicData uri="http://schemas.openxmlformats.org/drawingml/2006/table">
            <a:tbl>
              <a:tblPr/>
              <a:tblGrid>
                <a:gridCol w="1562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62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66883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方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  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式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位数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n 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最大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计数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值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方式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13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24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13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=8192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8788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方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式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16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16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=65536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方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式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，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8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8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=256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735162" y="3103927"/>
            <a:ext cx="5080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计数个数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与计数初值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的关系为：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X=2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-N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31800" y="439738"/>
            <a:ext cx="8229600" cy="72072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</a:t>
            </a:r>
            <a:r>
              <a:rPr lang="en-US" altLang="zh-CN" sz="2800" b="1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</a:t>
            </a:r>
            <a:r>
              <a:rPr lang="en-US" altLang="zh-CN" sz="2800" b="1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b="1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种模式比较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182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1066560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1756047" y="226827"/>
            <a:ext cx="55306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章 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51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单片机的定时</a:t>
            </a:r>
            <a:r>
              <a:rPr lang="en-US" altLang="zh-CN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计数器</a:t>
            </a:r>
          </a:p>
        </p:txBody>
      </p:sp>
      <p:sp>
        <p:nvSpPr>
          <p:cNvPr id="8" name="五边形 7"/>
          <p:cNvSpPr/>
          <p:nvPr/>
        </p:nvSpPr>
        <p:spPr bwMode="auto">
          <a:xfrm>
            <a:off x="1072576" y="2577499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6.2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9" name="AutoShape 15"/>
          <p:cNvSpPr>
            <a:spLocks noChangeArrowheads="1"/>
          </p:cNvSpPr>
          <p:nvPr/>
        </p:nvSpPr>
        <p:spPr bwMode="auto">
          <a:xfrm>
            <a:off x="2116574" y="2600545"/>
            <a:ext cx="5864121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>
              <a:defRPr/>
            </a:pP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定时</a:t>
            </a:r>
            <a:r>
              <a:rPr lang="en-US" altLang="zh-CN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计数器的四种工作</a:t>
            </a: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方式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五边形 9"/>
          <p:cNvSpPr/>
          <p:nvPr/>
        </p:nvSpPr>
        <p:spPr bwMode="auto">
          <a:xfrm>
            <a:off x="1072576" y="3456411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6.3</a:t>
            </a:r>
            <a:endParaRPr lang="zh-CN" altLang="en-US" sz="3200" b="1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1" name="AutoShape 15"/>
          <p:cNvSpPr>
            <a:spLocks noChangeArrowheads="1"/>
          </p:cNvSpPr>
          <p:nvPr/>
        </p:nvSpPr>
        <p:spPr bwMode="auto">
          <a:xfrm>
            <a:off x="2116575" y="3442126"/>
            <a:ext cx="5864119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>
              <a:defRPr/>
            </a:pPr>
            <a:r>
              <a:rPr lang="zh-CN" altLang="en-US" sz="32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定时</a:t>
            </a:r>
            <a:r>
              <a:rPr lang="en-US" altLang="zh-CN" sz="32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32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计数器相关</a:t>
            </a:r>
            <a:r>
              <a:rPr lang="en-US" altLang="zh-CN" sz="3200" b="1" kern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SFR</a:t>
            </a:r>
            <a:endParaRPr lang="zh-CN" altLang="en-US" sz="3200" b="1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五边形 11"/>
          <p:cNvSpPr/>
          <p:nvPr/>
        </p:nvSpPr>
        <p:spPr bwMode="auto">
          <a:xfrm>
            <a:off x="1072576" y="4264828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6.4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3" name="AutoShape 15"/>
          <p:cNvSpPr>
            <a:spLocks noChangeArrowheads="1"/>
          </p:cNvSpPr>
          <p:nvPr/>
        </p:nvSpPr>
        <p:spPr bwMode="auto">
          <a:xfrm>
            <a:off x="2116574" y="4250543"/>
            <a:ext cx="586412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定时</a:t>
            </a: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计数器</a:t>
            </a: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的应用</a:t>
            </a:r>
          </a:p>
        </p:txBody>
      </p:sp>
      <p:sp>
        <p:nvSpPr>
          <p:cNvPr id="14" name="五边形 13"/>
          <p:cNvSpPr/>
          <p:nvPr/>
        </p:nvSpPr>
        <p:spPr bwMode="auto">
          <a:xfrm>
            <a:off x="1072574" y="1692108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6.1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5" name="AutoShape 15"/>
          <p:cNvSpPr>
            <a:spLocks noChangeArrowheads="1"/>
          </p:cNvSpPr>
          <p:nvPr/>
        </p:nvSpPr>
        <p:spPr bwMode="auto">
          <a:xfrm>
            <a:off x="2102928" y="1677823"/>
            <a:ext cx="586340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定时</a:t>
            </a: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计数器的内部结构及功能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852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86328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2130316" y="0"/>
            <a:ext cx="47967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6.3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定时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计数器相关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SFR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Rectangle 2"/>
          <p:cNvSpPr txBox="1">
            <a:spLocks noChangeArrowheads="1"/>
          </p:cNvSpPr>
          <p:nvPr/>
        </p:nvSpPr>
        <p:spPr bwMode="auto">
          <a:xfrm>
            <a:off x="503238" y="3429000"/>
            <a:ext cx="8461375" cy="271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GATE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选通门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GATE=0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只要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TR=1,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计数器就开始工作；</a:t>
            </a:r>
          </a:p>
          <a:p>
            <a:pPr marL="342900" marR="0" lvl="0" indent="-34290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GATE=1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只有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INT=TR=“1”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计数器工作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（用来测量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脚高电平脉冲的宽度）。</a:t>
            </a:r>
          </a:p>
          <a:p>
            <a:pPr marL="342900" marR="0" lvl="0" indent="-34290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C/T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计数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、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定时方式选择位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CCFF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C/T=1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计数方式。</a:t>
            </a:r>
          </a:p>
          <a:p>
            <a:pPr marL="342900" marR="0" lvl="0" indent="-34290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</a:t>
            </a:r>
            <a:r>
              <a:rPr kumimoji="0" lang="zh-CN" altLang="en-US" sz="240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C/T=0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定时方式。</a:t>
            </a:r>
          </a:p>
          <a:p>
            <a:pPr lvl="0" eaLnBrk="1" hangingPunct="1">
              <a:lnSpc>
                <a:spcPct val="105000"/>
              </a:lnSpc>
              <a:buNone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M1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、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M0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方式选择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确定四种工作模式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5" name="Group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276371"/>
              </p:ext>
            </p:extLst>
          </p:nvPr>
        </p:nvGraphicFramePr>
        <p:xfrm>
          <a:off x="835025" y="1989138"/>
          <a:ext cx="7337425" cy="473075"/>
        </p:xfrm>
        <a:graphic>
          <a:graphicData uri="http://schemas.openxmlformats.org/drawingml/2006/table">
            <a:tbl>
              <a:tblPr/>
              <a:tblGrid>
                <a:gridCol w="11096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05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73075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990033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GATE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C/T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990033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GATE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C/T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M0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6" name="AutoShape 23"/>
          <p:cNvSpPr>
            <a:spLocks/>
          </p:cNvSpPr>
          <p:nvPr/>
        </p:nvSpPr>
        <p:spPr bwMode="auto">
          <a:xfrm rot="5389882">
            <a:off x="2670175" y="1101726"/>
            <a:ext cx="307975" cy="3276600"/>
          </a:xfrm>
          <a:prstGeom prst="rightBrace">
            <a:avLst>
              <a:gd name="adj1" fmla="val 88660"/>
              <a:gd name="adj2" fmla="val 50000"/>
            </a:avLst>
          </a:prstGeom>
          <a:noFill/>
          <a:ln w="127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AutoShape 24"/>
          <p:cNvSpPr>
            <a:spLocks/>
          </p:cNvSpPr>
          <p:nvPr/>
        </p:nvSpPr>
        <p:spPr bwMode="auto">
          <a:xfrm rot="5389882">
            <a:off x="6264275" y="1100138"/>
            <a:ext cx="304800" cy="3276600"/>
          </a:xfrm>
          <a:prstGeom prst="rightBrace">
            <a:avLst>
              <a:gd name="adj1" fmla="val 89583"/>
              <a:gd name="adj2" fmla="val 51028"/>
            </a:avLst>
          </a:prstGeom>
          <a:noFill/>
          <a:ln w="127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Rectangle 25"/>
          <p:cNvSpPr>
            <a:spLocks noChangeArrowheads="1"/>
          </p:cNvSpPr>
          <p:nvPr/>
        </p:nvSpPr>
        <p:spPr bwMode="auto">
          <a:xfrm>
            <a:off x="1492250" y="2889250"/>
            <a:ext cx="2678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</a:p>
        </p:txBody>
      </p:sp>
      <p:sp>
        <p:nvSpPr>
          <p:cNvPr id="89" name="Rectangle 26"/>
          <p:cNvSpPr>
            <a:spLocks noChangeArrowheads="1"/>
          </p:cNvSpPr>
          <p:nvPr/>
        </p:nvSpPr>
        <p:spPr bwMode="auto">
          <a:xfrm>
            <a:off x="5199063" y="2903538"/>
            <a:ext cx="2371725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T0</a:t>
            </a:r>
          </a:p>
        </p:txBody>
      </p:sp>
      <p:sp>
        <p:nvSpPr>
          <p:cNvPr id="90" name="Line 27"/>
          <p:cNvSpPr>
            <a:spLocks noChangeShapeType="1"/>
          </p:cNvSpPr>
          <p:nvPr/>
        </p:nvSpPr>
        <p:spPr bwMode="auto">
          <a:xfrm>
            <a:off x="2405063" y="2075498"/>
            <a:ext cx="211137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Line 28"/>
          <p:cNvSpPr>
            <a:spLocks noChangeShapeType="1"/>
          </p:cNvSpPr>
          <p:nvPr/>
        </p:nvSpPr>
        <p:spPr bwMode="auto">
          <a:xfrm>
            <a:off x="5965825" y="2075498"/>
            <a:ext cx="21113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Rectangle 29"/>
          <p:cNvSpPr>
            <a:spLocks noChangeArrowheads="1"/>
          </p:cNvSpPr>
          <p:nvPr/>
        </p:nvSpPr>
        <p:spPr bwMode="auto">
          <a:xfrm>
            <a:off x="411163" y="1341438"/>
            <a:ext cx="8264525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Aft>
                <a:spcPct val="0"/>
              </a:spcAft>
              <a:buClr>
                <a:srgbClr val="009999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TMOD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SFR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的地址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:89H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93" name="Rectangle 33"/>
          <p:cNvSpPr>
            <a:spLocks noChangeArrowheads="1"/>
          </p:cNvSpPr>
          <p:nvPr/>
        </p:nvSpPr>
        <p:spPr bwMode="auto">
          <a:xfrm>
            <a:off x="107950" y="746125"/>
            <a:ext cx="89281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Aft>
                <a:spcPct val="0"/>
              </a:spcAft>
              <a:buClr>
                <a:srgbClr val="0099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MCS51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通过控制寄存器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TMOD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TCON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实现对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T0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的控制</a:t>
            </a:r>
          </a:p>
        </p:txBody>
      </p:sp>
      <p:sp>
        <p:nvSpPr>
          <p:cNvPr id="94" name="Line 34"/>
          <p:cNvSpPr>
            <a:spLocks noChangeShapeType="1"/>
          </p:cNvSpPr>
          <p:nvPr/>
        </p:nvSpPr>
        <p:spPr bwMode="auto">
          <a:xfrm>
            <a:off x="5199063" y="4373689"/>
            <a:ext cx="482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Line 35"/>
          <p:cNvSpPr>
            <a:spLocks noChangeShapeType="1"/>
          </p:cNvSpPr>
          <p:nvPr/>
        </p:nvSpPr>
        <p:spPr bwMode="auto">
          <a:xfrm flipV="1">
            <a:off x="4777933" y="3941589"/>
            <a:ext cx="5032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Line 36"/>
          <p:cNvSpPr>
            <a:spLocks noChangeShapeType="1"/>
          </p:cNvSpPr>
          <p:nvPr/>
        </p:nvSpPr>
        <p:spPr bwMode="auto">
          <a:xfrm>
            <a:off x="4872038" y="4874895"/>
            <a:ext cx="2032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Line 37"/>
          <p:cNvSpPr>
            <a:spLocks noChangeShapeType="1"/>
          </p:cNvSpPr>
          <p:nvPr/>
        </p:nvSpPr>
        <p:spPr bwMode="auto">
          <a:xfrm>
            <a:off x="4946650" y="5218927"/>
            <a:ext cx="2032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Line 40"/>
          <p:cNvSpPr>
            <a:spLocks noChangeShapeType="1"/>
          </p:cNvSpPr>
          <p:nvPr/>
        </p:nvSpPr>
        <p:spPr bwMode="auto">
          <a:xfrm>
            <a:off x="881615" y="4869972"/>
            <a:ext cx="203200" cy="0"/>
          </a:xfrm>
          <a:prstGeom prst="line">
            <a:avLst/>
          </a:prstGeom>
          <a:noFill/>
          <a:ln w="28575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081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内容占位符 5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1394233"/>
            <a:ext cx="8686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369911" y="637848"/>
            <a:ext cx="20460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r>
              <a:rPr lang="zh-CN" altLang="en-US" sz="24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位总结：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765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1066560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1756047" y="226827"/>
            <a:ext cx="55306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章 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51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单片机的定时</a:t>
            </a:r>
            <a:r>
              <a:rPr lang="en-US" altLang="zh-CN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计数器</a:t>
            </a:r>
          </a:p>
        </p:txBody>
      </p:sp>
      <p:sp>
        <p:nvSpPr>
          <p:cNvPr id="8" name="五边形 7"/>
          <p:cNvSpPr/>
          <p:nvPr/>
        </p:nvSpPr>
        <p:spPr bwMode="auto">
          <a:xfrm>
            <a:off x="1072576" y="2577499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6.2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9" name="AutoShape 15"/>
          <p:cNvSpPr>
            <a:spLocks noChangeArrowheads="1"/>
          </p:cNvSpPr>
          <p:nvPr/>
        </p:nvSpPr>
        <p:spPr bwMode="auto">
          <a:xfrm>
            <a:off x="2116574" y="2600545"/>
            <a:ext cx="5864121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>
              <a:defRPr/>
            </a:pP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定时</a:t>
            </a:r>
            <a:r>
              <a:rPr lang="en-US" altLang="zh-CN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计数器的四种工作</a:t>
            </a: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方式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五边形 9"/>
          <p:cNvSpPr/>
          <p:nvPr/>
        </p:nvSpPr>
        <p:spPr bwMode="auto">
          <a:xfrm>
            <a:off x="1072576" y="3456411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6.3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1" name="AutoShape 15"/>
          <p:cNvSpPr>
            <a:spLocks noChangeArrowheads="1"/>
          </p:cNvSpPr>
          <p:nvPr/>
        </p:nvSpPr>
        <p:spPr bwMode="auto">
          <a:xfrm>
            <a:off x="2116575" y="3442126"/>
            <a:ext cx="5864119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>
              <a:defRPr/>
            </a:pP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定时</a:t>
            </a:r>
            <a:r>
              <a:rPr lang="en-US" altLang="zh-CN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计数器相关</a:t>
            </a: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SFR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五边形 11"/>
          <p:cNvSpPr/>
          <p:nvPr/>
        </p:nvSpPr>
        <p:spPr bwMode="auto">
          <a:xfrm>
            <a:off x="1072576" y="4264828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6.4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3" name="AutoShape 15"/>
          <p:cNvSpPr>
            <a:spLocks noChangeArrowheads="1"/>
          </p:cNvSpPr>
          <p:nvPr/>
        </p:nvSpPr>
        <p:spPr bwMode="auto">
          <a:xfrm>
            <a:off x="2116574" y="4250543"/>
            <a:ext cx="586412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定时</a:t>
            </a: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计数器</a:t>
            </a: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的应用</a:t>
            </a:r>
          </a:p>
        </p:txBody>
      </p:sp>
      <p:sp>
        <p:nvSpPr>
          <p:cNvPr id="14" name="五边形 13"/>
          <p:cNvSpPr/>
          <p:nvPr/>
        </p:nvSpPr>
        <p:spPr bwMode="auto">
          <a:xfrm>
            <a:off x="1072574" y="1692108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2" action="ppaction://hlinksldjump"/>
              </a:rPr>
              <a:t>6.1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5" name="AutoShape 15"/>
          <p:cNvSpPr>
            <a:spLocks noChangeArrowheads="1"/>
          </p:cNvSpPr>
          <p:nvPr/>
        </p:nvSpPr>
        <p:spPr bwMode="auto">
          <a:xfrm>
            <a:off x="2102928" y="1677823"/>
            <a:ext cx="586340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定时</a:t>
            </a: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计数器的内部结构及功能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929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533400" y="3117850"/>
            <a:ext cx="8229600" cy="322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TF0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定时器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T0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的溢出标志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计数器溢出时硬件自动置位，即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TF0=1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。进入中断后硬件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自动清除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TF0=0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），若是查询方式则可由软件清除；</a:t>
            </a:r>
            <a:endParaRPr kumimoji="0" lang="zh-CN" altLang="en-US" sz="2400" i="0" u="none" strike="noStrike" kern="0" cap="none" spc="0" normalizeH="0" baseline="0" noProof="0" dirty="0" smtClean="0">
              <a:ln>
                <a:noFill/>
              </a:ln>
              <a:solidFill>
                <a:srgbClr val="CCFF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TR0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计数器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T0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的控制位：</a:t>
            </a:r>
          </a:p>
          <a:p>
            <a:pPr marL="342900" marR="0" lvl="0" indent="-34290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由软件设定： 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TR0=1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计数器开始工作；</a:t>
            </a:r>
          </a:p>
          <a:p>
            <a:pPr marL="342900" marR="0" lvl="0" indent="-34290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TR0=0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计数器停止计数。</a:t>
            </a:r>
          </a:p>
          <a:p>
            <a:pPr marL="342900" marR="0" lvl="0" indent="-342900" algn="l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TF1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TR1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同上。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6"/>
          <p:cNvSpPr>
            <a:spLocks/>
          </p:cNvSpPr>
          <p:nvPr/>
        </p:nvSpPr>
        <p:spPr bwMode="auto">
          <a:xfrm rot="5389882">
            <a:off x="2493963" y="395288"/>
            <a:ext cx="323850" cy="3600450"/>
          </a:xfrm>
          <a:prstGeom prst="rightBrace">
            <a:avLst>
              <a:gd name="adj1" fmla="val 92647"/>
              <a:gd name="adj2" fmla="val 50000"/>
            </a:avLst>
          </a:prstGeom>
          <a:noFill/>
          <a:ln w="222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28"/>
          <p:cNvSpPr txBox="1">
            <a:spLocks noChangeArrowheads="1"/>
          </p:cNvSpPr>
          <p:nvPr/>
        </p:nvSpPr>
        <p:spPr bwMode="auto">
          <a:xfrm>
            <a:off x="755650" y="2395538"/>
            <a:ext cx="8424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T0</a:t>
            </a: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40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的启动和溢出标志</a:t>
            </a: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外部中断标志和触发方式选择</a:t>
            </a:r>
          </a:p>
        </p:txBody>
      </p:sp>
      <p:graphicFrame>
        <p:nvGraphicFramePr>
          <p:cNvPr id="5" name="Group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065402"/>
              </p:ext>
            </p:extLst>
          </p:nvPr>
        </p:nvGraphicFramePr>
        <p:xfrm>
          <a:off x="776288" y="1457325"/>
          <a:ext cx="7339012" cy="515938"/>
        </p:xfrm>
        <a:graphic>
          <a:graphicData uri="http://schemas.openxmlformats.org/drawingml/2006/table">
            <a:tbl>
              <a:tblPr/>
              <a:tblGrid>
                <a:gridCol w="1111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905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9058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515938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TF1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TR1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TF0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TR0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IE1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IT1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IE0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IT0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" name="Rectangle 52"/>
          <p:cNvSpPr>
            <a:spLocks noChangeArrowheads="1"/>
          </p:cNvSpPr>
          <p:nvPr/>
        </p:nvSpPr>
        <p:spPr bwMode="auto">
          <a:xfrm>
            <a:off x="539750" y="728663"/>
            <a:ext cx="80502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4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控制寄存器</a:t>
            </a:r>
            <a:r>
              <a:rPr lang="en-US" altLang="zh-CN" sz="240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TCON</a:t>
            </a:r>
            <a:r>
              <a:rPr lang="en-US" altLang="zh-CN" sz="2400">
                <a:solidFill>
                  <a:srgbClr val="66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SFR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en-US" altLang="zh-CN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88H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7" name="AutoShape 55"/>
          <p:cNvSpPr>
            <a:spLocks/>
          </p:cNvSpPr>
          <p:nvPr/>
        </p:nvSpPr>
        <p:spPr bwMode="auto">
          <a:xfrm rot="5389882">
            <a:off x="6210300" y="396875"/>
            <a:ext cx="323850" cy="3600450"/>
          </a:xfrm>
          <a:prstGeom prst="rightBrace">
            <a:avLst>
              <a:gd name="adj1" fmla="val 92647"/>
              <a:gd name="adj2" fmla="val 50000"/>
            </a:avLst>
          </a:prstGeom>
          <a:noFill/>
          <a:ln w="22225">
            <a:solidFill>
              <a:srgbClr val="D6009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93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86328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529656" y="62993"/>
            <a:ext cx="4414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6.4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定时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计数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器的应用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34616" y="1066801"/>
            <a:ext cx="8504583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3810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381000" algn="just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楷体_GB2312" pitchFamily="49" charset="-122"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定时器初始化编程</a:t>
            </a:r>
            <a:endParaRPr kumimoji="0" lang="en-US" altLang="zh-CN" sz="24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381000" algn="just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楷体_GB2312" pitchFamily="49" charset="-12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定时器工作之前，先写入方式、控制寄存器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，确定好定时器工作方式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0" lang="en-US" altLang="zh-CN" sz="24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381000" algn="just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楷体_GB2312" pitchFamily="49" charset="-122"/>
              <a:buNone/>
              <a:tabLst/>
              <a:defRPr/>
            </a:pP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381000" algn="just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楷体_GB2312" pitchFamily="49" charset="-122"/>
              <a:buNone/>
              <a:tabLst/>
              <a:defRPr/>
            </a:pPr>
            <a:endParaRPr kumimoji="0" lang="en-US" altLang="zh-CN" sz="24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AutoNum type="circleNumDbPlain"/>
              <a:tabLst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TMOD= 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方式字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启动方式选择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（内外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共同启动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内启动）</a:t>
            </a: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功能选择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（计数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定时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位数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8/13/16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位）</a:t>
            </a: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AutoNum type="circleNumDbPlain" startAt="2"/>
              <a:tabLst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240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THx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= X</a:t>
            </a:r>
            <a:r>
              <a:rPr kumimoji="0" lang="en-US" altLang="zh-CN" sz="2400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设置初值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kumimoji="0" lang="en-US" altLang="zh-CN" sz="240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TLx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= X</a:t>
            </a:r>
            <a:r>
              <a:rPr kumimoji="0" lang="en-US" altLang="zh-CN" sz="2400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L    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kumimoji="0" lang="en-US" altLang="zh-CN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Tx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时间常数初值装入数据寄存器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FE625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</a:p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AutoNum type="circleNumDbPlain" startAt="3"/>
              <a:tabLst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EA=1     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；开</a:t>
            </a:r>
            <a:r>
              <a:rPr kumimoji="0" lang="en-US" altLang="zh-CN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Tx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</a:t>
            </a:r>
          </a:p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kumimoji="0" lang="en-US" altLang="zh-CN" sz="240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ETx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=1 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AutoNum type="circleNumDbPlain" startAt="4"/>
              <a:tabLst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0" lang="en-US" altLang="zh-CN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TRx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=1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；启动控制</a:t>
            </a:r>
            <a:r>
              <a:rPr kumimoji="0" lang="en-US" altLang="zh-CN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Tx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定时器（启动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停止）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0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定时器初始化编程，在主程序中进行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kumimoji="0" lang="zh-CN" altLang="en-US" sz="280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189369"/>
              </p:ext>
            </p:extLst>
          </p:nvPr>
        </p:nvGraphicFramePr>
        <p:xfrm>
          <a:off x="76200" y="2362200"/>
          <a:ext cx="8804275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4" name="文档" r:id="rId3" imgW="8803640" imgH="670560" progId="Word.Document.8">
                  <p:embed/>
                </p:oleObj>
              </mc:Choice>
              <mc:Fallback>
                <p:oleObj name="文档" r:id="rId3" imgW="8803640" imgH="67056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2362200"/>
                        <a:ext cx="8804275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949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609601" y="400050"/>
            <a:ext cx="283977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9pPr>
          </a:lstStyle>
          <a:p>
            <a:pPr eaLnBrk="1" hangingPunct="1">
              <a:buClr>
                <a:srgbClr val="FF0000"/>
              </a:buClr>
            </a:pP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初值</a:t>
            </a:r>
            <a:r>
              <a:rPr lang="en-US" altLang="zh-CN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的计算</a:t>
            </a:r>
            <a:endParaRPr lang="en-US" altLang="zh-CN" b="0" kern="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 txBox="1">
                <a:spLocks noChangeArrowheads="1"/>
              </p:cNvSpPr>
              <p:nvPr/>
            </p:nvSpPr>
            <p:spPr bwMode="auto">
              <a:xfrm>
                <a:off x="98575" y="1009650"/>
                <a:ext cx="8928744" cy="5762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0" indent="612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None/>
                  <a:defRPr sz="2400" b="1" i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     计数器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运行之前，需要预先给定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初值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:</a:t>
                </a:r>
                <a:endPara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（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）计数功能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X= 2</a:t>
                </a:r>
                <a:r>
                  <a:rPr kumimoji="0" lang="en-US" altLang="zh-CN" sz="2400" b="0" i="0" u="none" strike="noStrike" kern="0" cap="none" spc="0" normalizeH="0" baseline="3000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 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计数值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	n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13/16/8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由于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计数器是加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计数器，并</a:t>
                </a:r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</a:t>
                </a:r>
                <a:r>
                  <a:rPr lang="zh-CN" altLang="en-US" b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溢出</a:t>
                </a:r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产生中断请求</a:t>
                </a:r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，因此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不能将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计数值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送入计数器作为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初值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，而应送入计数值的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补码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数作为</a:t>
                </a:r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初值。</a:t>
                </a:r>
                <a:endPara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（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）定时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功能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X= 2</a:t>
                </a:r>
                <a:r>
                  <a:rPr kumimoji="0" lang="en-US" altLang="zh-CN" sz="24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 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t/T	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X: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定时时间， 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n=13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16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：定时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时间，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：机器周期</a:t>
                </a: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Symbol" pitchFamily="18" charset="2"/>
                  </a:rPr>
                  <a:t></a:t>
                </a: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例：设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fosc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=12Mhz</a:t>
                </a:r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机器周期</a:t>
                </a:r>
                <a:r>
                  <a:rPr kumimoji="0" lang="en-US" altLang="zh-CN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时钟周期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×</a:t>
                </a:r>
                <a:r>
                  <a:rPr kumimoji="0" lang="en-US" altLang="zh-CN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12=1us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indent="0" eaLnBrk="1" hangingPunct="1">
                  <a:defRPr/>
                </a:pPr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最大定时时间</a:t>
                </a:r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     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itchFamily="18" charset="0"/>
                  </a:rPr>
                  <a:t>t</a:t>
                </a:r>
                <a:r>
                  <a:rPr lang="en-US" altLang="zh-CN" baseline="-25000" dirty="0">
                    <a:solidFill>
                      <a:prstClr val="black"/>
                    </a:solidFill>
                    <a:latin typeface="Times New Roman" pitchFamily="18" charset="0"/>
                  </a:rPr>
                  <a:t>max</a:t>
                </a:r>
                <a:r>
                  <a:rPr kumimoji="0" lang="en-US" altLang="zh-CN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r>
                      <a:rPr kumimoji="0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</a:rPr>
                      <m:t>2</m:t>
                    </m:r>
                    <m:r>
                      <m:rPr>
                        <m:sty m:val="p"/>
                      </m:rPr>
                      <a:rPr kumimoji="0" lang="en-US" altLang="zh-CN" sz="2400" b="0" i="0" u="none" strike="noStrike" kern="1200" cap="none" spc="0" normalizeH="0" baseline="3000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</a:rPr>
                      <m:t>n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kumimoji="0" lang="zh-CN" altLang="en-US" sz="2400" b="0" i="0" u="none" strike="noStrike" kern="1200" cap="none" spc="0" normalizeH="0" baseline="-2500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机器周期</a:t>
                </a:r>
                <a:endParaRPr kumimoji="0" lang="en-US" altLang="zh-CN" sz="24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indent="0" eaLnBrk="1" hangingPunct="1"/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方式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位）      ：</a:t>
                </a:r>
                <a:r>
                  <a:rPr kumimoji="0" lang="en-US" altLang="zh-CN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itchFamily="18" charset="0"/>
                  </a:rPr>
                  <a:t>t</a:t>
                </a:r>
                <a:r>
                  <a:rPr lang="en-US" altLang="zh-CN" baseline="-25000" dirty="0">
                    <a:solidFill>
                      <a:prstClr val="black"/>
                    </a:solidFill>
                    <a:latin typeface="Times New Roman" pitchFamily="18" charset="0"/>
                  </a:rPr>
                  <a:t>max</a:t>
                </a:r>
                <a:r>
                  <a:rPr kumimoji="0" lang="en-US" altLang="zh-CN" sz="2400" b="0" i="0" u="none" strike="noStrike" kern="1200" cap="none" spc="0" normalizeH="0" baseline="-2500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=8.192ms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indent="0" eaLnBrk="1" hangingPunct="1"/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方式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16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位）      ：</a:t>
                </a:r>
                <a:r>
                  <a:rPr kumimoji="0" lang="en-US" altLang="zh-CN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itchFamily="18" charset="0"/>
                  </a:rPr>
                  <a:t>t</a:t>
                </a:r>
                <a:r>
                  <a:rPr lang="en-US" altLang="zh-CN" baseline="-25000" dirty="0">
                    <a:solidFill>
                      <a:prstClr val="black"/>
                    </a:solidFill>
                    <a:latin typeface="Times New Roman" pitchFamily="18" charset="0"/>
                  </a:rPr>
                  <a:t>max</a:t>
                </a:r>
                <a:r>
                  <a:rPr kumimoji="0" lang="en-US" altLang="zh-CN" sz="2400" b="0" i="0" u="none" strike="noStrike" kern="1200" cap="none" spc="0" normalizeH="0" baseline="-2500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65.536ms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indent="0" eaLnBrk="1" hangingPunct="1"/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方式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、方式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位）：</a:t>
                </a:r>
                <a:r>
                  <a:rPr kumimoji="0" lang="en-US" altLang="zh-CN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itchFamily="18" charset="0"/>
                  </a:rPr>
                  <a:t>t</a:t>
                </a:r>
                <a:r>
                  <a:rPr lang="en-US" altLang="zh-CN" baseline="-25000" dirty="0">
                    <a:solidFill>
                      <a:prstClr val="black"/>
                    </a:solidFill>
                    <a:latin typeface="Times New Roman" pitchFamily="18" charset="0"/>
                  </a:rPr>
                  <a:t>max</a:t>
                </a:r>
                <a:r>
                  <a:rPr kumimoji="0" lang="en-US" altLang="zh-CN" sz="2400" b="0" i="0" u="none" strike="noStrike" kern="1200" cap="none" spc="0" normalizeH="0" baseline="-2500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=0.256ms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endPara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575" y="1009650"/>
                <a:ext cx="8928744" cy="5762342"/>
              </a:xfrm>
              <a:prstGeom prst="rect">
                <a:avLst/>
              </a:prstGeom>
              <a:blipFill rotWithShape="0">
                <a:blip r:embed="rId2"/>
                <a:stretch>
                  <a:fillRect l="-1024" t="-847" r="-2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035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>
            <a:spLocks/>
          </p:cNvSpPr>
          <p:nvPr/>
        </p:nvSpPr>
        <p:spPr bwMode="auto">
          <a:xfrm>
            <a:off x="-81483" y="826464"/>
            <a:ext cx="9252642" cy="5324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6120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C51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语言求定时常数时，机器主频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12MHZ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，如需要计数的次数为</a:t>
            </a:r>
            <a:r>
              <a:rPr lang="en-US" altLang="zh-CN" b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，初值为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，定时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计数器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T0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为工作方式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，则：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TH0=(65536-N)/256   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装高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位的计数常数初值，十进制数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TL0=(65536-N)%256 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取余数，装低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位常数初值，十进制数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例如：计数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定时器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T0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工作在方式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，机器主频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12MHZ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。要求定时为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1ms=1000us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，则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N=1000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，其时间常数初值如下：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TH0=(65536-1000)/256=252=0xfc</a:t>
            </a:r>
          </a:p>
          <a:p>
            <a:pPr marL="0" marR="0" lvl="0" indent="6120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TL0=(65536-1000)%256=24=0x18</a:t>
            </a:r>
          </a:p>
          <a:p>
            <a:pPr marL="0" marR="0" lvl="0" indent="6120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X=65536-1000=64536=0xfc18</a:t>
            </a:r>
          </a:p>
          <a:p>
            <a:pPr marL="0" marR="0" lvl="0" indent="6120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TH0=0xfc            TL0=0x18</a:t>
            </a:r>
          </a:p>
          <a:p>
            <a:pPr marL="0" marR="0" lvl="0" indent="6120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982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>
            <a:spLocks/>
          </p:cNvSpPr>
          <p:nvPr/>
        </p:nvSpPr>
        <p:spPr bwMode="auto">
          <a:xfrm>
            <a:off x="314608" y="321398"/>
            <a:ext cx="76739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定时器／计数器的编程和应用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5"/>
          <p:cNvSpPr txBox="1">
            <a:spLocks/>
          </p:cNvSpPr>
          <p:nvPr/>
        </p:nvSpPr>
        <p:spPr bwMode="auto">
          <a:xfrm>
            <a:off x="98574" y="930998"/>
            <a:ext cx="8928744" cy="1681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6120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在定时器／计数器的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种工作方式，一般都采用方式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lvl="0">
              <a:lnSpc>
                <a:spcPct val="120000"/>
              </a:lnSpc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6-1 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单片机（</a:t>
            </a:r>
            <a:r>
              <a:rPr lang="en-US" altLang="zh-CN" b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11.059 MHz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）的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口上外接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只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灯，采用定时器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T0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的方式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的定时中断方式，使外接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只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灯每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0.5s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闪亮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次。其原理电路见图。</a:t>
            </a:r>
          </a:p>
          <a:p>
            <a:pPr marL="0" marR="0" lvl="0" indent="6120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3" t="27426" b="24653"/>
          <a:stretch/>
        </p:blipFill>
        <p:spPr>
          <a:xfrm rot="5400000">
            <a:off x="2853695" y="2893702"/>
            <a:ext cx="3580999" cy="3585634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5078994" y="4173646"/>
            <a:ext cx="28971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53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>
            <a:spLocks/>
          </p:cNvSpPr>
          <p:nvPr/>
        </p:nvSpPr>
        <p:spPr bwMode="auto">
          <a:xfrm>
            <a:off x="229354" y="357611"/>
            <a:ext cx="76739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5"/>
              <p:cNvSpPr txBox="1">
                <a:spLocks/>
              </p:cNvSpPr>
              <p:nvPr/>
            </p:nvSpPr>
            <p:spPr bwMode="auto">
              <a:xfrm>
                <a:off x="229354" y="176541"/>
                <a:ext cx="8773821" cy="5805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0" indent="612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None/>
                  <a:defRPr sz="2400" b="1" i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lvl="0" indent="0">
                  <a:spcBef>
                    <a:spcPct val="0"/>
                  </a:spcBef>
                  <a:defRPr/>
                </a:pPr>
                <a:r>
                  <a:rPr lang="en-US" altLang="zh-CN" b="0" kern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(l)</a:t>
                </a:r>
                <a:r>
                  <a:rPr lang="zh-CN" altLang="en-US" b="0" kern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设置</a:t>
                </a:r>
                <a:r>
                  <a:rPr lang="en-US" altLang="zh-CN" b="0" kern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TMOD</a:t>
                </a:r>
                <a:r>
                  <a:rPr lang="zh-CN" altLang="en-US" b="0" kern="0" dirty="0" smtClean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寄存器</a:t>
                </a:r>
                <a:endPara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612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定时器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T0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工作在方式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，应使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TMOD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寄存器的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M1</a:t>
                </a:r>
                <a:r>
                  <a:rPr lang="en-US" altLang="zh-CN" b="0" kern="0" noProof="0" dirty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M0=01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；应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设置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C/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𝑇</m:t>
                        </m:r>
                      </m:e>
                    </m:acc>
                  </m:oMath>
                </a14:m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为定时器工作模式；对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T0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的运行控制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仅由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TR0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来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控制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，使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GATE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。定时器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T1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使用，各相关位均设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所以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TMOD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寄存器应初始化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0x01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2)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计算定时器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T0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计数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初值</a:t>
                </a:r>
                <a:endPara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设定时时间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5ms=5000us</a:t>
                </a:r>
                <a:r>
                  <a:rPr lang="en-US" altLang="zh-CN" b="0" kern="0" dirty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b="0" kern="0" dirty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注意</a:t>
                </a:r>
                <a:r>
                  <a:rPr lang="en-US" altLang="zh-CN" b="0" kern="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0.5s=5ms*100</a:t>
                </a:r>
                <a:r>
                  <a:rPr lang="zh-CN" altLang="en-US" b="0" kern="0" dirty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，即每溢出</a:t>
                </a:r>
                <a:r>
                  <a:rPr lang="en-US" altLang="zh-CN" b="0" kern="0" dirty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100</a:t>
                </a:r>
                <a:r>
                  <a:rPr lang="zh-CN" altLang="en-US" b="0" kern="0" dirty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次完成一次定时</a:t>
                </a:r>
                <a:r>
                  <a:rPr lang="en-US" altLang="zh-CN" b="0" kern="0" dirty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初值为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，晶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振的频率为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11.059 MHz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5 000=(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kumimoji="0" lang="en-US" altLang="zh-CN" sz="2400" b="0" i="0" u="none" strike="noStrike" kern="0" cap="none" spc="0" normalizeH="0" baseline="3000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16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 x)×12/11.059 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   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x=60 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928</a:t>
                </a:r>
              </a:p>
              <a:p>
                <a:pPr marL="0" marR="0" lvl="0" indent="612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转换成十六进制为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0xee00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</a:t>
                </a:r>
                <a:r>
                  <a:rPr kumimoji="0" lang="en-US" altLang="zh-CN" sz="24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oxee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装入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TH0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0x00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装入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TL0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3)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设置</a:t>
                </a:r>
                <a:r>
                  <a:rPr kumimoji="0" lang="en-US" altLang="zh-CN" sz="2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寄存器</a:t>
                </a:r>
                <a:endPara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612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采用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定时器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T0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中断，需将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IE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寄存器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中的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EA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ET0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位置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4)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启动和停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IE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定时器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T0</a:t>
                </a:r>
              </a:p>
              <a:p>
                <a:pPr marL="0" marR="0" lvl="0" indent="612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TCON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TR0=1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启动定时器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T0;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612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TR0=0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停止定时器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T0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定时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  <a:p>
                <a:pPr marL="0" marR="0" lvl="0" indent="612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内容占位符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9354" y="176541"/>
                <a:ext cx="8773821" cy="5805198"/>
              </a:xfrm>
              <a:prstGeom prst="rect">
                <a:avLst/>
              </a:prstGeom>
              <a:blipFill rotWithShape="0">
                <a:blip r:embed="rId2"/>
                <a:stretch>
                  <a:fillRect l="-1112" t="-840" r="-903" b="-1617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89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>
            <a:spLocks/>
          </p:cNvSpPr>
          <p:nvPr/>
        </p:nvSpPr>
        <p:spPr bwMode="auto">
          <a:xfrm>
            <a:off x="685800" y="457200"/>
            <a:ext cx="76739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参考程序如下：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43000"/>
            <a:ext cx="8991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80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0"/>
            <a:ext cx="883919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5755907" y="3060833"/>
            <a:ext cx="2945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次达到定时时间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050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>
            <a:spLocks/>
          </p:cNvSpPr>
          <p:nvPr/>
        </p:nvSpPr>
        <p:spPr bwMode="auto">
          <a:xfrm>
            <a:off x="685800" y="457200"/>
            <a:ext cx="76739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计数器的应用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5"/>
          <p:cNvSpPr txBox="1">
            <a:spLocks/>
          </p:cNvSpPr>
          <p:nvPr/>
        </p:nvSpPr>
        <p:spPr bwMode="auto">
          <a:xfrm>
            <a:off x="107628" y="1052802"/>
            <a:ext cx="8928744" cy="1255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6-2 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定时器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采用计数模式，方式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中断，计数输入引脚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TI(P3.5)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上外接按钮开关，作为计数信号输入。按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次开关后，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口的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只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灯闪烁不停，电路原理图如图所示。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2" y="2231679"/>
            <a:ext cx="832485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93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5"/>
              <p:cNvSpPr txBox="1">
                <a:spLocks/>
              </p:cNvSpPr>
              <p:nvPr/>
            </p:nvSpPr>
            <p:spPr bwMode="auto">
              <a:xfrm>
                <a:off x="107628" y="536754"/>
                <a:ext cx="8928744" cy="60994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0" indent="612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None/>
                  <a:defRPr sz="2400" b="1" i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lvl="0" indent="0"/>
                <a:r>
                  <a:rPr lang="en-US" altLang="zh-CN" sz="2800" b="0" kern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(1)</a:t>
                </a:r>
                <a:r>
                  <a:rPr lang="zh-CN" altLang="en-US" sz="2800" b="0" kern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设置</a:t>
                </a:r>
                <a:r>
                  <a:rPr lang="en-US" altLang="zh-CN" sz="2800" b="0" kern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TMOD</a:t>
                </a:r>
                <a:r>
                  <a:rPr lang="zh-CN" altLang="en-US" sz="2800" b="0" kern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寄存器</a:t>
                </a:r>
                <a:endPara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612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定时器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T1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工作在方式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，应出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TMOD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寄存器的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M1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M0=01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；设置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𝑇</m:t>
                        </m:r>
                      </m:e>
                    </m:acc>
                  </m:oMath>
                </a14:m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=1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，为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计数器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模式；运行由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TR1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控制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，使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GATE1=0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定时器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T0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，各相关位均设为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。所以，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TMOD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寄存器应初始化为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0x50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  <a:p>
                <a:pPr marR="0" indent="0">
                  <a:lnSpc>
                    <a:spcPct val="100000"/>
                  </a:lnSpc>
                  <a:buClrTx/>
                  <a:buSzTx/>
                  <a:tabLst/>
                  <a:defRPr/>
                </a:pPr>
                <a:r>
                  <a:rPr lang="en-US" altLang="zh-CN" sz="2800" b="0" kern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(2)</a:t>
                </a:r>
                <a:r>
                  <a:rPr lang="zh-CN" altLang="en-US" sz="2800" b="0" kern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计算定时器</a:t>
                </a:r>
                <a:r>
                  <a:rPr lang="en-US" altLang="zh-CN" sz="2800" b="0" kern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T1</a:t>
                </a:r>
                <a:r>
                  <a:rPr lang="zh-CN" altLang="en-US" sz="2800" b="0" kern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的计数初值</a:t>
                </a:r>
                <a:endParaRPr lang="en-US" altLang="zh-CN" sz="2800" b="0" kern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612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每按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次按钮，计数器计数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次。按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后，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P1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口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LED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灯闪烁不停。故计数器的初值为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65 536- 4=65 532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，将其转换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成十六进制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0xfffc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所以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TH0=0xff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TL0=0xfc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indent="0"/>
                <a:r>
                  <a:rPr lang="en-US" altLang="zh-CN" sz="2800" b="0" kern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(3)</a:t>
                </a:r>
                <a:r>
                  <a:rPr lang="zh-CN" altLang="en-US" sz="2800" b="0" kern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设置</a:t>
                </a:r>
                <a:r>
                  <a:rPr lang="en-US" altLang="zh-CN" sz="2800" b="0" kern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IE</a:t>
                </a:r>
                <a:r>
                  <a:rPr lang="zh-CN" altLang="en-US" sz="2800" b="0" kern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寄存器</a:t>
                </a:r>
                <a:endParaRPr lang="en-US" altLang="zh-CN" sz="2800" b="0" kern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612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本例采用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T1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中断，将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IE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寄存器中的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EA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ET1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位置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R="0" indent="0">
                  <a:lnSpc>
                    <a:spcPct val="100000"/>
                  </a:lnSpc>
                  <a:buClrTx/>
                  <a:buSzTx/>
                  <a:tabLst/>
                  <a:defRPr/>
                </a:pPr>
                <a:r>
                  <a:rPr lang="en-US" altLang="zh-CN" sz="2800" b="0" kern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(4)</a:t>
                </a:r>
                <a:r>
                  <a:rPr lang="zh-CN" altLang="en-US" sz="2800" b="0" kern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启动和停止定时器</a:t>
                </a:r>
                <a:r>
                  <a:rPr lang="en-US" altLang="zh-CN" sz="2800" b="0" kern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T1</a:t>
                </a:r>
              </a:p>
              <a:p>
                <a:pPr marL="0" marR="0" lvl="0" indent="612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TR1=1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则启动定时器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T1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计数；</a:t>
                </a:r>
                <a:endPara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612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TR1=0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停止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T1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计数。</a:t>
                </a:r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内容占位符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628" y="536754"/>
                <a:ext cx="8928744" cy="6099435"/>
              </a:xfrm>
              <a:prstGeom prst="rect">
                <a:avLst/>
              </a:prstGeom>
              <a:blipFill rotWithShape="0">
                <a:blip r:embed="rId2"/>
                <a:stretch>
                  <a:fillRect l="-1434" t="-999" r="-820" b="-18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48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86328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1576732" y="19391"/>
            <a:ext cx="6290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6.1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定时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计数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器的内部结构及功能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2803" y="855459"/>
            <a:ext cx="8331763" cy="2382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</a:t>
            </a:r>
            <a:r>
              <a:rPr lang="en-US" altLang="zh-CN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计数器是单片机系统一个重要的部件，其工作方式灵活、编程简单、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方便，可用来实现</a:t>
            </a:r>
            <a:r>
              <a:rPr lang="zh-CN" altLang="en-US" sz="24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定时控制、延时、频率测量、脉宽测量、信号发生、信号检测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sz="2400" kern="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4572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此外，定时</a:t>
            </a:r>
            <a:r>
              <a:rPr lang="en-US" altLang="zh-CN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计数器还可以作为</a:t>
            </a:r>
            <a:r>
              <a:rPr lang="zh-CN" altLang="en-US" sz="24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串行通信的波特率信号发生器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kern="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2674" y="3406780"/>
            <a:ext cx="4463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复习：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时钟周期和机器周期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62803" y="3868092"/>
            <a:ext cx="8455272" cy="2382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4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时钟周期</a:t>
            </a:r>
            <a:r>
              <a:rPr lang="en-US" altLang="zh-CN" sz="24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4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是时序中最小的时间单位，为晶振频率的倒数。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如晶振为</a:t>
            </a:r>
            <a:r>
              <a:rPr lang="en-US" altLang="zh-CN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12MHZ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，则时钟周期为</a:t>
            </a:r>
            <a:r>
              <a:rPr lang="en-US" altLang="zh-CN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1/12 </a:t>
            </a:r>
            <a:r>
              <a:rPr lang="en-US" altLang="zh-CN" sz="2400" kern="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μs</a:t>
            </a:r>
            <a:r>
              <a:rPr lang="en-US" altLang="zh-CN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lvl="0" indent="4572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4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机器周期是</a:t>
            </a:r>
            <a:r>
              <a:rPr lang="en-US" altLang="zh-CN" sz="24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完成一个基本操作的最短时间。</a:t>
            </a:r>
            <a:r>
              <a:rPr lang="en-US" altLang="zh-CN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单片机中</a:t>
            </a:r>
            <a:r>
              <a:rPr lang="en-US" altLang="zh-CN" sz="24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个时钟周期为</a:t>
            </a:r>
            <a:r>
              <a:rPr lang="en-US" altLang="zh-CN" sz="24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个机器周期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。如</a:t>
            </a:r>
            <a:r>
              <a:rPr lang="zh-CN" altLang="en-US" sz="2400" b="1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晶振为</a:t>
            </a:r>
            <a:r>
              <a:rPr lang="en-US" altLang="zh-CN" sz="2400" b="1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12MHZ</a:t>
            </a:r>
            <a:r>
              <a:rPr lang="zh-CN" altLang="en-US" sz="2400" b="1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，其机器周期为</a:t>
            </a:r>
            <a:r>
              <a:rPr lang="en-US" altLang="zh-CN" sz="2400" b="1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1μs</a:t>
            </a:r>
            <a:r>
              <a:rPr lang="zh-CN" altLang="en-US" sz="2400" b="1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2400" b="1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6MHZ~2μs</a:t>
            </a:r>
            <a:r>
              <a:rPr lang="zh-CN" altLang="en-US" sz="2400" b="1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kern="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700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>
            <a:spLocks/>
          </p:cNvSpPr>
          <p:nvPr/>
        </p:nvSpPr>
        <p:spPr bwMode="auto">
          <a:xfrm>
            <a:off x="685800" y="457200"/>
            <a:ext cx="76739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参考程序如下：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79248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280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001000" cy="3258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933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521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zh-CN" altLang="zh-CN" sz="2800" kern="100" dirty="0" smtClean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第</a:t>
            </a:r>
            <a:r>
              <a:rPr lang="en-US" altLang="zh-CN" sz="2800" kern="100" dirty="0" smtClean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zh-CN" altLang="zh-CN" sz="2800" kern="100" dirty="0" smtClean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章</a:t>
            </a:r>
            <a:r>
              <a:rPr lang="zh-CN" altLang="en-US" sz="2800" kern="100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自查作业</a:t>
            </a:r>
            <a:endParaRPr lang="en-US" altLang="zh-CN" sz="2800" kern="100" dirty="0">
              <a:solidFill>
                <a:prstClr val="black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5802" y="523220"/>
            <a:ext cx="9008198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一、名词解释：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TMOD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、</a:t>
            </a:r>
            <a:r>
              <a:rPr lang="en-US" altLang="zh-CN" sz="1200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TRx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二、选择题</a:t>
            </a: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．定时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计数器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T0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在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GATE=0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时，运行的条件是（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      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）。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  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P3.2=1       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．设置好定时初值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    C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TR0=1      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T0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开启中断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 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．对定时器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T0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进行关中断操作，需要复位中断允许控制寄存器的：（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      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）。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 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 ET0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  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     B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 EX0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   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    C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 ET1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  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     D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 EX1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．在下列寄存器中，与定时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计数器控制无关的是：（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     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  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）。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 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TCON 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     B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SCON 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      C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IE 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         D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TMOD 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MCS-51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单片机定时器工作方式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是指的（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       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）工作方式。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 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位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      B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位自动重装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      C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13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位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     D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16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位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 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．使用定时器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T1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时，有几种工作方式（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       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）。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 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种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    B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种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       C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种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      D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种</a:t>
            </a: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．关于定时器，若振荡频率为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12MHz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，在方式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下最大定时时间为（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       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）。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 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8.192ms  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    B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65.536ms  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    C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0.256ms  </a:t>
            </a: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    D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16.384ms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 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MCS-51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单片机定时器溢出标志是（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）。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   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TR1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和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TR0  B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IE1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和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IE0   C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IT1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和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IT0    D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TF1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和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TF0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66700" indent="-266700" algn="just">
              <a:spcAft>
                <a:spcPts val="0"/>
              </a:spcAft>
            </a:pP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8. MCS-51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单片机定时器外部中断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和外部中断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的触发方式选择位是（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）。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    </a:t>
            </a:r>
            <a:endParaRPr lang="en-US" altLang="zh-CN" sz="1200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66700" indent="-266700" algn="just">
              <a:spcAft>
                <a:spcPts val="0"/>
              </a:spcAft>
            </a:pP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    A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TR1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和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TR0  B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IE1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和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IE0    C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IT1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和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IT0    D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TF1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和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TF0 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66700" indent="-266700" algn="just">
              <a:spcAft>
                <a:spcPts val="0"/>
              </a:spcAft>
            </a:pP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MCS-51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单片机定时器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T1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的溢出标志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TF1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，若计满数产生溢出时，如不用中断方式而用查询方式，则应（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）。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   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66700" indent="-133350" algn="just">
              <a:spcAft>
                <a:spcPts val="0"/>
              </a:spcAft>
            </a:pP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 A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．由硬件清零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  B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．由软件清零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  C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．由软件置于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   D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．可不 处理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 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66700" indent="-266700" algn="just">
              <a:spcAft>
                <a:spcPts val="0"/>
              </a:spcAft>
            </a:pP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10. MCS-51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单片机定时器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T0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的溢出标志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TF0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，若计满数产生溢出时，其值为（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）。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   </a:t>
            </a:r>
            <a:endParaRPr lang="en-US" altLang="zh-CN" sz="1200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66700" indent="-266700" algn="just">
              <a:spcAft>
                <a:spcPts val="0"/>
              </a:spcAft>
            </a:pP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 A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00H      B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FFH     C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1           D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．计数值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 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66700" indent="-266700" algn="just">
              <a:spcAft>
                <a:spcPts val="0"/>
              </a:spcAft>
            </a:pPr>
            <a:r>
              <a:rPr lang="en-US" altLang="zh-CN" sz="12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11.MCS-51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单片机定时器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T0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的溢出标志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TF0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，若计满数在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CPU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响应中断后（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）。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    </a:t>
            </a:r>
            <a:endParaRPr lang="en-US" altLang="zh-CN" sz="1200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66700" indent="-266700" algn="just">
              <a:spcAft>
                <a:spcPts val="0"/>
              </a:spcAft>
            </a:pP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   A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．由硬件清零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   B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．由软件清零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   C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和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都可以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  D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．随 机状态</a:t>
            </a:r>
          </a:p>
          <a:p>
            <a:pPr algn="just">
              <a:spcAft>
                <a:spcPts val="0"/>
              </a:spcAft>
            </a:pP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三、综合题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en-US" altLang="zh-CN" sz="1200" dirty="0">
                <a:latin typeface="宋体" panose="02010600030101010101" pitchFamily="2" charset="-122"/>
                <a:cs typeface="宋体" panose="02010600030101010101" pitchFamily="2" charset="-122"/>
              </a:rPr>
              <a:t>MSC-51</a:t>
            </a:r>
            <a:r>
              <a:rPr lang="zh-CN" altLang="zh-CN" sz="1200" dirty="0">
                <a:latin typeface="宋体" panose="02010600030101010101" pitchFamily="2" charset="-122"/>
                <a:cs typeface="宋体" panose="02010600030101010101" pitchFamily="2" charset="-122"/>
              </a:rPr>
              <a:t>系列单片机的定时器方式和计数器方式区别是什么？</a:t>
            </a:r>
            <a:endParaRPr lang="zh-CN" altLang="zh-CN" sz="16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en-US" altLang="zh-CN" sz="1200" dirty="0">
                <a:latin typeface="宋体" panose="02010600030101010101" pitchFamily="2" charset="-122"/>
                <a:cs typeface="宋体" panose="02010600030101010101" pitchFamily="2" charset="-122"/>
              </a:rPr>
              <a:t>MCS-51</a:t>
            </a:r>
            <a:r>
              <a:rPr lang="zh-CN" altLang="zh-CN" sz="1200" dirty="0">
                <a:latin typeface="宋体" panose="02010600030101010101" pitchFamily="2" charset="-122"/>
                <a:cs typeface="宋体" panose="02010600030101010101" pitchFamily="2" charset="-122"/>
              </a:rPr>
              <a:t>系列单片机中的定时</a:t>
            </a:r>
            <a:r>
              <a:rPr lang="en-US" altLang="zh-CN" sz="1200" dirty="0">
                <a:latin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200" dirty="0">
                <a:latin typeface="宋体" panose="02010600030101010101" pitchFamily="2" charset="-122"/>
                <a:cs typeface="宋体" panose="02010600030101010101" pitchFamily="2" charset="-122"/>
              </a:rPr>
              <a:t>计数器有哪几个特殊功能寄存器？作用是什么？</a:t>
            </a:r>
            <a:r>
              <a:rPr lang="en-US" altLang="zh-CN" sz="1600" dirty="0"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endParaRPr lang="zh-CN" altLang="zh-CN" sz="16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为什么定时器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计数器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T1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用做串行口波特率发生器时，常采用方式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？若已知时钟频率、通讯波特率，如何计算其初值？</a:t>
            </a: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．定时器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计时器用作定时器用时，其定时时间与哪些因素有关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?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作计数器时，对外界计数频率有何限制？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 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设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51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单片机系统时钟频率为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12MHz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，用定时器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在方式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下，试采用查询方式编程使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P1.0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和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P1.1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分别输出周期为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1ms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和</a:t>
            </a:r>
            <a:r>
              <a:rPr lang="en-US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500us</a:t>
            </a:r>
            <a:r>
              <a:rPr lang="zh-CN" altLang="zh-CN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的方波。</a:t>
            </a:r>
          </a:p>
          <a:p>
            <a:pPr algn="just">
              <a:spcAft>
                <a:spcPts val="0"/>
              </a:spcAft>
            </a:pPr>
            <a:r>
              <a:rPr lang="en-US" altLang="zh-CN" sz="1200" kern="0" dirty="0">
                <a:latin typeface="Calibri" panose="020F0502020204030204" pitchFamily="34" charset="0"/>
                <a:cs typeface="Times New Roman" panose="02020603050405020304" pitchFamily="18" charset="0"/>
              </a:rPr>
              <a:t>6. </a:t>
            </a:r>
            <a:r>
              <a:rPr lang="zh-CN" altLang="zh-CN" sz="1200" kern="0" dirty="0">
                <a:latin typeface="Calibri" panose="020F0502020204030204" pitchFamily="34" charset="0"/>
                <a:cs typeface="Times New Roman" panose="02020603050405020304" pitchFamily="18" charset="0"/>
              </a:rPr>
              <a:t>设一只发光二极管</a:t>
            </a:r>
            <a:r>
              <a:rPr lang="en-US" altLang="zh-CN" sz="1200" kern="0" dirty="0">
                <a:latin typeface="Calibri" panose="020F0502020204030204" pitchFamily="34" charset="0"/>
                <a:cs typeface="Times New Roman" panose="02020603050405020304" pitchFamily="18" charset="0"/>
              </a:rPr>
              <a:t>LED</a:t>
            </a:r>
            <a:r>
              <a:rPr lang="zh-CN" altLang="zh-CN" sz="1200" kern="0" dirty="0">
                <a:latin typeface="Calibri" panose="020F0502020204030204" pitchFamily="34" charset="0"/>
                <a:cs typeface="Times New Roman" panose="02020603050405020304" pitchFamily="18" charset="0"/>
              </a:rPr>
              <a:t>与</a:t>
            </a:r>
            <a:r>
              <a:rPr lang="en-US" altLang="zh-CN" sz="1200" kern="0" dirty="0">
                <a:latin typeface="Calibri" panose="020F0502020204030204" pitchFamily="34" charset="0"/>
                <a:cs typeface="Times New Roman" panose="02020603050405020304" pitchFamily="18" charset="0"/>
              </a:rPr>
              <a:t>89C51</a:t>
            </a:r>
            <a:r>
              <a:rPr lang="zh-CN" altLang="zh-CN" sz="1200" kern="0" dirty="0">
                <a:latin typeface="Calibri" panose="020F0502020204030204" pitchFamily="34" charset="0"/>
                <a:cs typeface="Times New Roman" panose="02020603050405020304" pitchFamily="18" charset="0"/>
              </a:rPr>
              <a:t>单片机的</a:t>
            </a:r>
            <a:r>
              <a:rPr lang="en-US" altLang="zh-CN" sz="1200" kern="0" dirty="0">
                <a:latin typeface="Calibri" panose="020F0502020204030204" pitchFamily="34" charset="0"/>
                <a:cs typeface="Times New Roman" panose="02020603050405020304" pitchFamily="18" charset="0"/>
              </a:rPr>
              <a:t>P1.0</a:t>
            </a:r>
            <a:r>
              <a:rPr lang="zh-CN" altLang="zh-CN" sz="1200" kern="0" dirty="0">
                <a:latin typeface="Calibri" panose="020F0502020204030204" pitchFamily="34" charset="0"/>
                <a:cs typeface="Times New Roman" panose="02020603050405020304" pitchFamily="18" charset="0"/>
              </a:rPr>
              <a:t>脚连接，已知机器主频为</a:t>
            </a:r>
            <a:r>
              <a:rPr lang="en-US" altLang="zh-CN" sz="1200" kern="0" dirty="0">
                <a:latin typeface="Calibri" panose="020F0502020204030204" pitchFamily="34" charset="0"/>
                <a:cs typeface="Times New Roman" panose="02020603050405020304" pitchFamily="18" charset="0"/>
              </a:rPr>
              <a:t>12MHZ</a:t>
            </a:r>
            <a:r>
              <a:rPr lang="zh-CN" altLang="zh-CN" sz="1200" kern="0" dirty="0">
                <a:latin typeface="Calibri" panose="020F0502020204030204" pitchFamily="34" charset="0"/>
                <a:cs typeface="Times New Roman" panose="02020603050405020304" pitchFamily="18" charset="0"/>
              </a:rPr>
              <a:t>。</a:t>
            </a:r>
            <a:r>
              <a:rPr lang="en-US" altLang="zh-CN" sz="1200" kern="0" dirty="0">
                <a:latin typeface="Calibri" panose="020F0502020204030204" pitchFamily="34" charset="0"/>
                <a:cs typeface="Times New Roman" panose="02020603050405020304" pitchFamily="18" charset="0"/>
              </a:rPr>
              <a:t>P1.0=1</a:t>
            </a:r>
            <a:r>
              <a:rPr lang="zh-CN" altLang="zh-CN" sz="1200" kern="0" dirty="0">
                <a:latin typeface="Calibri" panose="020F0502020204030204" pitchFamily="34" charset="0"/>
                <a:cs typeface="Times New Roman" panose="02020603050405020304" pitchFamily="18" charset="0"/>
              </a:rPr>
              <a:t>则</a:t>
            </a:r>
            <a:r>
              <a:rPr lang="en-US" altLang="zh-CN" sz="1200" kern="0" dirty="0">
                <a:latin typeface="Calibri" panose="020F0502020204030204" pitchFamily="34" charset="0"/>
                <a:cs typeface="Times New Roman" panose="02020603050405020304" pitchFamily="18" charset="0"/>
              </a:rPr>
              <a:t>LED</a:t>
            </a:r>
            <a:r>
              <a:rPr lang="zh-CN" altLang="zh-CN" sz="1200" kern="0" dirty="0">
                <a:latin typeface="Calibri" panose="020F0502020204030204" pitchFamily="34" charset="0"/>
                <a:cs typeface="Times New Roman" panose="02020603050405020304" pitchFamily="18" charset="0"/>
              </a:rPr>
              <a:t>灭，</a:t>
            </a:r>
            <a:r>
              <a:rPr lang="en-US" altLang="zh-CN" sz="1200" kern="0" dirty="0">
                <a:latin typeface="Calibri" panose="020F0502020204030204" pitchFamily="34" charset="0"/>
                <a:cs typeface="Times New Roman" panose="02020603050405020304" pitchFamily="18" charset="0"/>
              </a:rPr>
              <a:t>P1.0=0</a:t>
            </a:r>
            <a:r>
              <a:rPr lang="zh-CN" altLang="zh-CN" sz="1200" kern="0" dirty="0">
                <a:latin typeface="Calibri" panose="020F0502020204030204" pitchFamily="34" charset="0"/>
                <a:cs typeface="Times New Roman" panose="02020603050405020304" pitchFamily="18" charset="0"/>
              </a:rPr>
              <a:t>则亮，</a:t>
            </a:r>
            <a:r>
              <a:rPr lang="en-US" altLang="zh-CN" sz="1200" kern="0" dirty="0">
                <a:latin typeface="Calibri" panose="020F0502020204030204" pitchFamily="34" charset="0"/>
                <a:cs typeface="Times New Roman" panose="02020603050405020304" pitchFamily="18" charset="0"/>
              </a:rPr>
              <a:t>LED</a:t>
            </a:r>
            <a:r>
              <a:rPr lang="zh-CN" altLang="zh-CN" sz="1200" kern="0" dirty="0">
                <a:latin typeface="Calibri" panose="020F0502020204030204" pitchFamily="34" charset="0"/>
                <a:cs typeface="Times New Roman" panose="02020603050405020304" pitchFamily="18" charset="0"/>
              </a:rPr>
              <a:t>灯亮灭的间隔时间为</a:t>
            </a:r>
            <a:r>
              <a:rPr lang="en-US" altLang="zh-CN" sz="1200" kern="0" dirty="0">
                <a:latin typeface="Calibri" panose="020F0502020204030204" pitchFamily="34" charset="0"/>
                <a:cs typeface="Times New Roman" panose="02020603050405020304" pitchFamily="18" charset="0"/>
              </a:rPr>
              <a:t>1s</a:t>
            </a:r>
            <a:r>
              <a:rPr lang="zh-CN" altLang="zh-CN" sz="1200" kern="0" dirty="0">
                <a:latin typeface="Calibri" panose="020F0502020204030204" pitchFamily="34" charset="0"/>
                <a:cs typeface="Times New Roman" panose="02020603050405020304" pitchFamily="18" charset="0"/>
              </a:rPr>
              <a:t>。</a:t>
            </a:r>
            <a:r>
              <a:rPr lang="en-US" altLang="zh-CN" sz="1200" kern="0" dirty="0">
                <a:latin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zh-CN" altLang="zh-CN" sz="1200" kern="0" dirty="0">
                <a:latin typeface="Calibri" panose="020F0502020204030204" pitchFamily="34" charset="0"/>
                <a:cs typeface="Times New Roman" panose="02020603050405020304" pitchFamily="18" charset="0"/>
              </a:rPr>
              <a:t>要求用定时器</a:t>
            </a:r>
            <a:r>
              <a:rPr lang="en-US" altLang="zh-CN" sz="1200" kern="0" dirty="0"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zh-CN" altLang="zh-CN" sz="1200" kern="0" dirty="0">
                <a:latin typeface="Calibri" panose="020F0502020204030204" pitchFamily="34" charset="0"/>
                <a:cs typeface="Times New Roman" panose="02020603050405020304" pitchFamily="18" charset="0"/>
              </a:rPr>
              <a:t>的方式</a:t>
            </a:r>
            <a:r>
              <a:rPr lang="en-US" altLang="zh-CN" sz="1200" kern="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zh-CN" altLang="zh-CN" sz="1200" kern="0" dirty="0">
                <a:latin typeface="Calibri" panose="020F0502020204030204" pitchFamily="34" charset="0"/>
                <a:cs typeface="Times New Roman" panose="02020603050405020304" pitchFamily="18" charset="0"/>
              </a:rPr>
              <a:t>，并采用中断形式编写实现</a:t>
            </a:r>
            <a:r>
              <a:rPr lang="en-US" altLang="zh-CN" sz="1200" kern="0" dirty="0">
                <a:latin typeface="Calibri" panose="020F0502020204030204" pitchFamily="34" charset="0"/>
                <a:cs typeface="Times New Roman" panose="02020603050405020304" pitchFamily="18" charset="0"/>
              </a:rPr>
              <a:t>LED</a:t>
            </a:r>
            <a:r>
              <a:rPr lang="zh-CN" altLang="zh-CN" sz="1200" kern="0" dirty="0">
                <a:latin typeface="Calibri" panose="020F0502020204030204" pitchFamily="34" charset="0"/>
                <a:cs typeface="Times New Roman" panose="02020603050405020304" pitchFamily="18" charset="0"/>
              </a:rPr>
              <a:t>闪烁功能的</a:t>
            </a:r>
            <a:r>
              <a:rPr lang="en-US" altLang="zh-CN" sz="1200" kern="0" dirty="0">
                <a:latin typeface="Calibri" panose="020F0502020204030204" pitchFamily="34" charset="0"/>
                <a:cs typeface="Times New Roman" panose="02020603050405020304" pitchFamily="18" charset="0"/>
              </a:rPr>
              <a:t>C51</a:t>
            </a:r>
            <a:r>
              <a:rPr lang="zh-CN" altLang="zh-CN" sz="1200" kern="0" dirty="0">
                <a:latin typeface="Calibri" panose="020F0502020204030204" pitchFamily="34" charset="0"/>
                <a:cs typeface="Times New Roman" panose="02020603050405020304" pitchFamily="18" charset="0"/>
              </a:rPr>
              <a:t>语言程序。</a:t>
            </a:r>
            <a:endParaRPr lang="zh-CN" altLang="zh-CN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5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86328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矩形 9"/>
          <p:cNvSpPr/>
          <p:nvPr/>
        </p:nvSpPr>
        <p:spPr>
          <a:xfrm>
            <a:off x="484843" y="933813"/>
            <a:ext cx="8087683" cy="1005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单片机内部的两个</a:t>
            </a:r>
            <a:r>
              <a:rPr lang="en-US" altLang="zh-CN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位定时</a:t>
            </a:r>
            <a:r>
              <a:rPr lang="en-US" altLang="zh-CN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</a:t>
            </a:r>
            <a:r>
              <a:rPr lang="en-US" altLang="zh-CN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T0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，都由高</a:t>
            </a:r>
            <a:r>
              <a:rPr lang="en-US" altLang="zh-CN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位和低</a:t>
            </a:r>
            <a:r>
              <a:rPr lang="en-US" altLang="zh-CN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位两个寄存器组成：</a:t>
            </a:r>
            <a:endParaRPr lang="en-US" altLang="zh-CN" sz="2400" kern="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35625" y="2187085"/>
            <a:ext cx="4572000" cy="10213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2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T0</a:t>
            </a:r>
            <a:r>
              <a:rPr lang="zh-CN" altLang="en-US" sz="2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2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TH0</a:t>
            </a:r>
            <a:r>
              <a:rPr lang="zh-CN" altLang="en-US" sz="2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TL0</a:t>
            </a:r>
            <a:r>
              <a:rPr lang="zh-CN" altLang="en-US" sz="2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组成；</a:t>
            </a:r>
            <a:endParaRPr lang="en-US" altLang="zh-CN" sz="24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2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lang="zh-CN" altLang="en-US" sz="2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2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TH1</a:t>
            </a:r>
            <a:r>
              <a:rPr lang="zh-CN" altLang="en-US" sz="2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TL1</a:t>
            </a:r>
            <a:r>
              <a:rPr lang="zh-CN" altLang="en-US" sz="24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Rectangle 13"/>
          <p:cNvSpPr txBox="1">
            <a:spLocks noChangeArrowheads="1"/>
          </p:cNvSpPr>
          <p:nvPr/>
        </p:nvSpPr>
        <p:spPr bwMode="auto">
          <a:xfrm>
            <a:off x="484843" y="3314482"/>
            <a:ext cx="8179059" cy="3022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indent="0" algn="just" eaLnBrk="1" hangingPunct="1">
              <a:lnSpc>
                <a:spcPct val="130000"/>
              </a:lnSpc>
              <a:defRPr/>
            </a:pPr>
            <a:r>
              <a:rPr kumimoji="0" lang="zh-CN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b="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TCON</a:t>
            </a:r>
            <a:r>
              <a:rPr lang="zh-CN" altLang="en-US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b="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控制寄存器</a:t>
            </a:r>
            <a:r>
              <a:rPr lang="zh-CN" altLang="en-US" b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，控制</a:t>
            </a:r>
            <a:r>
              <a:rPr lang="en-US" altLang="zh-CN" b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T0</a:t>
            </a:r>
            <a:r>
              <a:rPr lang="zh-CN" altLang="en-US" b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lang="zh-CN" altLang="en-US" b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的启动、停止及设置溢出标志；</a:t>
            </a:r>
            <a:r>
              <a:rPr lang="en-US" altLang="zh-CN" b="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TMOD</a:t>
            </a:r>
            <a:r>
              <a:rPr lang="zh-CN" altLang="en-US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b="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工作方式寄存器</a:t>
            </a:r>
            <a:r>
              <a:rPr lang="zh-CN" altLang="en-US" b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，确定工作方式和功能</a:t>
            </a:r>
            <a:r>
              <a:rPr lang="zh-CN" altLang="en-US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 eaLnBrk="1" hangingPunct="1">
              <a:lnSpc>
                <a:spcPct val="130000"/>
              </a:lnSpc>
              <a:defRPr/>
            </a:pPr>
            <a:r>
              <a:rPr kumimoji="0" lang="zh-CN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定时</a:t>
            </a:r>
            <a:r>
              <a:rPr kumimoji="0" lang="en-US" altLang="zh-CN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计数器的实质是</a:t>
            </a:r>
            <a:r>
              <a:rPr kumimoji="0" lang="en-US" altLang="zh-CN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0" lang="zh-CN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位加</a:t>
            </a:r>
            <a:r>
              <a:rPr kumimoji="0" lang="en-US" altLang="zh-CN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计数器。</a:t>
            </a:r>
            <a:r>
              <a:rPr lang="zh-CN" altLang="en-US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无论</a:t>
            </a: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定时还是计数功能，实质上都是对脉冲信号进行计数，只是</a:t>
            </a:r>
            <a: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信号的来源不同</a:t>
            </a:r>
            <a:r>
              <a:rPr lang="zh-CN" altLang="en-US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576732" y="19391"/>
            <a:ext cx="6290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6.1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定时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计数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器的内部结构及功能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6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任意多边形 92"/>
          <p:cNvSpPr/>
          <p:nvPr/>
        </p:nvSpPr>
        <p:spPr>
          <a:xfrm>
            <a:off x="3568829" y="2725094"/>
            <a:ext cx="2152650" cy="1352550"/>
          </a:xfrm>
          <a:custGeom>
            <a:avLst/>
            <a:gdLst>
              <a:gd name="connsiteX0" fmla="*/ 2152650 w 2152650"/>
              <a:gd name="connsiteY0" fmla="*/ 1352550 h 1352550"/>
              <a:gd name="connsiteX1" fmla="*/ 0 w 2152650"/>
              <a:gd name="connsiteY1" fmla="*/ 1352550 h 1352550"/>
              <a:gd name="connsiteX2" fmla="*/ 0 w 2152650"/>
              <a:gd name="connsiteY2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2650" h="1352550">
                <a:moveTo>
                  <a:pt x="2152650" y="1352550"/>
                </a:moveTo>
                <a:lnTo>
                  <a:pt x="0" y="135255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箭头连接符 89"/>
          <p:cNvCxnSpPr/>
          <p:nvPr/>
        </p:nvCxnSpPr>
        <p:spPr>
          <a:xfrm flipH="1" flipV="1">
            <a:off x="7224047" y="2748555"/>
            <a:ext cx="0" cy="1377102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943275" y="686328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127000" y="951076"/>
            <a:ext cx="9063881" cy="5033119"/>
            <a:chOff x="127000" y="951076"/>
            <a:chExt cx="9063881" cy="5033119"/>
          </a:xfrm>
        </p:grpSpPr>
        <p:grpSp>
          <p:nvGrpSpPr>
            <p:cNvPr id="84" name="组合 83"/>
            <p:cNvGrpSpPr/>
            <p:nvPr/>
          </p:nvGrpSpPr>
          <p:grpSpPr>
            <a:xfrm>
              <a:off x="127000" y="951077"/>
              <a:ext cx="9063881" cy="5033118"/>
              <a:chOff x="-520700" y="1062882"/>
              <a:chExt cx="9063881" cy="5033118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7081050" y="4662608"/>
                <a:ext cx="14621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工作方式</a:t>
                </a:r>
                <a:endParaRPr lang="en-US" altLang="zh-CN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寄存器</a:t>
                </a:r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433183" y="1062882"/>
                <a:ext cx="8109998" cy="4736650"/>
                <a:chOff x="1332533" y="3540"/>
                <a:chExt cx="8109998" cy="4736650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xmlns="" id="{D294865E-CAB0-3677-CDB3-0218FD506A68}"/>
                    </a:ext>
                  </a:extLst>
                </p:cNvPr>
                <p:cNvSpPr/>
                <p:nvPr/>
              </p:nvSpPr>
              <p:spPr>
                <a:xfrm>
                  <a:off x="5417609" y="949911"/>
                  <a:ext cx="3138255" cy="861134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xmlns="" id="{DEF9B676-C66C-8006-BFD9-80074A211255}"/>
                    </a:ext>
                  </a:extLst>
                </p:cNvPr>
                <p:cNvSpPr/>
                <p:nvPr/>
              </p:nvSpPr>
              <p:spPr>
                <a:xfrm>
                  <a:off x="1850995" y="949911"/>
                  <a:ext cx="3138255" cy="861134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" name="箭头: 下 40">
                  <a:extLst>
                    <a:ext uri="{FF2B5EF4-FFF2-40B4-BE49-F238E27FC236}">
                      <a16:creationId xmlns:a16="http://schemas.microsoft.com/office/drawing/2014/main" xmlns="" id="{49BAD7FA-D39B-05CF-7542-1FFB5B8E47E1}"/>
                    </a:ext>
                  </a:extLst>
                </p:cNvPr>
                <p:cNvSpPr/>
                <p:nvPr/>
              </p:nvSpPr>
              <p:spPr>
                <a:xfrm>
                  <a:off x="6613894" y="2730823"/>
                  <a:ext cx="251726" cy="677004"/>
                </a:xfrm>
                <a:prstGeom prst="downArrow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" name="箭头: 下 65">
                  <a:extLst>
                    <a:ext uri="{FF2B5EF4-FFF2-40B4-BE49-F238E27FC236}">
                      <a16:creationId xmlns:a16="http://schemas.microsoft.com/office/drawing/2014/main" xmlns="" id="{40614801-E36A-422A-7E5F-AE7F2A7ACFB6}"/>
                    </a:ext>
                  </a:extLst>
                </p:cNvPr>
                <p:cNvSpPr/>
                <p:nvPr/>
              </p:nvSpPr>
              <p:spPr>
                <a:xfrm>
                  <a:off x="3428190" y="2702023"/>
                  <a:ext cx="251726" cy="708696"/>
                </a:xfrm>
                <a:prstGeom prst="downArrow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xmlns="" id="{2A5F382C-4EED-33AE-0F82-5373C013EFC9}"/>
                    </a:ext>
                  </a:extLst>
                </p:cNvPr>
                <p:cNvSpPr/>
                <p:nvPr/>
              </p:nvSpPr>
              <p:spPr>
                <a:xfrm>
                  <a:off x="2032986" y="1145219"/>
                  <a:ext cx="1091954" cy="47939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TH1</a:t>
                  </a:r>
                  <a:endPara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xmlns="" id="{B12BA12F-185A-A263-8B69-098F8A18E06E}"/>
                    </a:ext>
                  </a:extLst>
                </p:cNvPr>
                <p:cNvSpPr/>
                <p:nvPr/>
              </p:nvSpPr>
              <p:spPr>
                <a:xfrm>
                  <a:off x="3693111" y="1145219"/>
                  <a:ext cx="1091954" cy="47939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TL1</a:t>
                  </a:r>
                  <a:endPara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xmlns="" id="{07F720C4-EFAA-2A24-BE29-35799C4044D9}"/>
                    </a:ext>
                  </a:extLst>
                </p:cNvPr>
                <p:cNvSpPr/>
                <p:nvPr/>
              </p:nvSpPr>
              <p:spPr>
                <a:xfrm>
                  <a:off x="5530796" y="1145218"/>
                  <a:ext cx="1091954" cy="47939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TH0</a:t>
                  </a:r>
                  <a:endPara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xmlns="" id="{3231B818-C7CA-0294-4BCF-64486E289BCD}"/>
                    </a:ext>
                  </a:extLst>
                </p:cNvPr>
                <p:cNvSpPr/>
                <p:nvPr/>
              </p:nvSpPr>
              <p:spPr>
                <a:xfrm>
                  <a:off x="7190921" y="1145217"/>
                  <a:ext cx="1091954" cy="47939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TL0</a:t>
                  </a:r>
                  <a:endPara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直接箭头连接符 26">
                  <a:extLst>
                    <a:ext uri="{FF2B5EF4-FFF2-40B4-BE49-F238E27FC236}">
                      <a16:creationId xmlns:a16="http://schemas.microsoft.com/office/drawing/2014/main" xmlns="" id="{71C17F32-61EC-4B89-7D64-79C0BA57B553}"/>
                    </a:ext>
                  </a:extLst>
                </p:cNvPr>
                <p:cNvCxnSpPr>
                  <a:stCxn id="24" idx="1"/>
                  <a:endCxn id="23" idx="3"/>
                </p:cNvCxnSpPr>
                <p:nvPr/>
              </p:nvCxnSpPr>
              <p:spPr>
                <a:xfrm flipH="1">
                  <a:off x="3124940" y="1384917"/>
                  <a:ext cx="568171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箭头连接符 27">
                  <a:extLst>
                    <a:ext uri="{FF2B5EF4-FFF2-40B4-BE49-F238E27FC236}">
                      <a16:creationId xmlns:a16="http://schemas.microsoft.com/office/drawing/2014/main" xmlns="" id="{0B8ED19A-2E67-4BF1-65C4-E5CCBB579E31}"/>
                    </a:ext>
                  </a:extLst>
                </p:cNvPr>
                <p:cNvCxnSpPr>
                  <a:stCxn id="26" idx="1"/>
                  <a:endCxn id="25" idx="3"/>
                </p:cNvCxnSpPr>
                <p:nvPr/>
              </p:nvCxnSpPr>
              <p:spPr>
                <a:xfrm flipH="1">
                  <a:off x="6622750" y="1384915"/>
                  <a:ext cx="568171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连接符: 肘形 15">
                  <a:extLst>
                    <a:ext uri="{FF2B5EF4-FFF2-40B4-BE49-F238E27FC236}">
                      <a16:creationId xmlns:a16="http://schemas.microsoft.com/office/drawing/2014/main" xmlns="" id="{AB86DE33-E31F-BB7A-F247-1F4F8B175947}"/>
                    </a:ext>
                  </a:extLst>
                </p:cNvPr>
                <p:cNvCxnSpPr>
                  <a:cxnSpLocks/>
                  <a:endCxn id="26" idx="3"/>
                </p:cNvCxnSpPr>
                <p:nvPr/>
              </p:nvCxnSpPr>
              <p:spPr>
                <a:xfrm rot="10800000" flipV="1">
                  <a:off x="8282876" y="763479"/>
                  <a:ext cx="887765" cy="621435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连接符: 肘形 17">
                  <a:extLst>
                    <a:ext uri="{FF2B5EF4-FFF2-40B4-BE49-F238E27FC236}">
                      <a16:creationId xmlns:a16="http://schemas.microsoft.com/office/drawing/2014/main" xmlns="" id="{9D69793C-2EC5-B944-92C3-6FA8E15F9B78}"/>
                    </a:ext>
                  </a:extLst>
                </p:cNvPr>
                <p:cNvCxnSpPr>
                  <a:endCxn id="24" idx="3"/>
                </p:cNvCxnSpPr>
                <p:nvPr/>
              </p:nvCxnSpPr>
              <p:spPr>
                <a:xfrm rot="10800000" flipV="1">
                  <a:off x="4785065" y="763479"/>
                  <a:ext cx="4208016" cy="621438"/>
                </a:xfrm>
                <a:prstGeom prst="bentConnector3">
                  <a:avLst>
                    <a:gd name="adj1" fmla="val 92194"/>
                  </a:avLst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xmlns="" id="{35983661-5AF2-463D-1E1B-2F386FE4F59C}"/>
                    </a:ext>
                  </a:extLst>
                </p:cNvPr>
                <p:cNvSpPr txBox="1"/>
                <p:nvPr/>
              </p:nvSpPr>
              <p:spPr>
                <a:xfrm>
                  <a:off x="3693111" y="337350"/>
                  <a:ext cx="10120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T1</a:t>
                  </a:r>
                  <a:r>
                    <a:rPr lang="zh-CN" altLang="en-US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引脚</a:t>
                  </a:r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xmlns="" id="{0BACF8EB-6224-A5B9-66D2-217850C3162D}"/>
                    </a:ext>
                  </a:extLst>
                </p:cNvPr>
                <p:cNvSpPr txBox="1"/>
                <p:nvPr/>
              </p:nvSpPr>
              <p:spPr>
                <a:xfrm>
                  <a:off x="7056230" y="339115"/>
                  <a:ext cx="11185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T0</a:t>
                  </a:r>
                  <a:r>
                    <a:rPr lang="zh-CN" altLang="en-US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引脚</a:t>
                  </a:r>
                </a:p>
              </p:txBody>
            </p:sp>
            <p:sp>
              <p:nvSpPr>
                <p:cNvPr id="33" name="箭头: 上下 25">
                  <a:extLst>
                    <a:ext uri="{FF2B5EF4-FFF2-40B4-BE49-F238E27FC236}">
                      <a16:creationId xmlns:a16="http://schemas.microsoft.com/office/drawing/2014/main" xmlns="" id="{C7ECE14E-7C3F-8F40-638F-B091CD340442}"/>
                    </a:ext>
                  </a:extLst>
                </p:cNvPr>
                <p:cNvSpPr/>
                <p:nvPr/>
              </p:nvSpPr>
              <p:spPr>
                <a:xfrm>
                  <a:off x="2441359" y="1624612"/>
                  <a:ext cx="275208" cy="932157"/>
                </a:xfrm>
                <a:prstGeom prst="upDownArrow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箭头: 上下 28">
                  <a:extLst>
                    <a:ext uri="{FF2B5EF4-FFF2-40B4-BE49-F238E27FC236}">
                      <a16:creationId xmlns:a16="http://schemas.microsoft.com/office/drawing/2014/main" xmlns="" id="{122CB903-7B6E-8B6D-D2BF-78346C70040B}"/>
                    </a:ext>
                  </a:extLst>
                </p:cNvPr>
                <p:cNvSpPr/>
                <p:nvPr/>
              </p:nvSpPr>
              <p:spPr>
                <a:xfrm>
                  <a:off x="7600420" y="1624612"/>
                  <a:ext cx="275208" cy="932157"/>
                </a:xfrm>
                <a:prstGeom prst="upDownArrow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xmlns="" id="{B91475FC-22E3-22D5-EFD0-FB98AA55A5F2}"/>
                    </a:ext>
                  </a:extLst>
                </p:cNvPr>
                <p:cNvSpPr txBox="1"/>
                <p:nvPr/>
              </p:nvSpPr>
              <p:spPr>
                <a:xfrm>
                  <a:off x="8605196" y="159210"/>
                  <a:ext cx="8373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机器周期脉冲</a:t>
                  </a:r>
                </a:p>
              </p:txBody>
            </p:sp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xmlns="" id="{7990A750-09C0-2094-84A5-C214E7CCB760}"/>
                    </a:ext>
                  </a:extLst>
                </p:cNvPr>
                <p:cNvGrpSpPr/>
                <p:nvPr/>
              </p:nvGrpSpPr>
              <p:grpSpPr>
                <a:xfrm>
                  <a:off x="5369533" y="3429001"/>
                  <a:ext cx="2758765" cy="646334"/>
                  <a:chOff x="8708992" y="4181380"/>
                  <a:chExt cx="2758765" cy="646334"/>
                </a:xfrm>
              </p:grpSpPr>
              <p:sp>
                <p:nvSpPr>
                  <p:cNvPr id="74" name="矩形 73">
                    <a:extLst>
                      <a:ext uri="{FF2B5EF4-FFF2-40B4-BE49-F238E27FC236}">
                        <a16:creationId xmlns:a16="http://schemas.microsoft.com/office/drawing/2014/main" xmlns="" id="{A3B0F341-9835-7657-113D-DC80E7EDDA89}"/>
                      </a:ext>
                    </a:extLst>
                  </p:cNvPr>
                  <p:cNvSpPr/>
                  <p:nvPr/>
                </p:nvSpPr>
                <p:spPr>
                  <a:xfrm>
                    <a:off x="9401452" y="4181383"/>
                    <a:ext cx="346230" cy="64633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M1</a:t>
                    </a:r>
                    <a:endPara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5" name="矩形 74">
                    <a:extLst>
                      <a:ext uri="{FF2B5EF4-FFF2-40B4-BE49-F238E27FC236}">
                        <a16:creationId xmlns:a16="http://schemas.microsoft.com/office/drawing/2014/main" xmlns="" id="{7BA3414E-ECEB-D8FE-59E0-61CA732A75DD}"/>
                      </a:ext>
                    </a:extLst>
                  </p:cNvPr>
                  <p:cNvSpPr/>
                  <p:nvPr/>
                </p:nvSpPr>
                <p:spPr>
                  <a:xfrm>
                    <a:off x="9747682" y="4181382"/>
                    <a:ext cx="346230" cy="64633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M0</a:t>
                    </a:r>
                    <a:endPara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6" name="矩形 75">
                    <a:extLst>
                      <a:ext uri="{FF2B5EF4-FFF2-40B4-BE49-F238E27FC236}">
                        <a16:creationId xmlns:a16="http://schemas.microsoft.com/office/drawing/2014/main" xmlns="" id="{E1FEA13B-CDB6-6846-28A5-0A5669C848CA}"/>
                      </a:ext>
                    </a:extLst>
                  </p:cNvPr>
                  <p:cNvSpPr/>
                  <p:nvPr/>
                </p:nvSpPr>
                <p:spPr>
                  <a:xfrm>
                    <a:off x="10093912" y="4181382"/>
                    <a:ext cx="346230" cy="64633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GATE</a:t>
                    </a:r>
                    <a:endPara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7" name="矩形 76">
                    <a:extLst>
                      <a:ext uri="{FF2B5EF4-FFF2-40B4-BE49-F238E27FC236}">
                        <a16:creationId xmlns:a16="http://schemas.microsoft.com/office/drawing/2014/main" xmlns="" id="{042A7C2C-FF45-BDA0-4E6E-917FA5BB4A92}"/>
                      </a:ext>
                    </a:extLst>
                  </p:cNvPr>
                  <p:cNvSpPr/>
                  <p:nvPr/>
                </p:nvSpPr>
                <p:spPr>
                  <a:xfrm>
                    <a:off x="10440142" y="4181382"/>
                    <a:ext cx="346230" cy="64633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C</a:t>
                    </a:r>
                    <a:r>
                      <a:rPr lang="en-US" altLang="zh-CN" sz="1400" spc="-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/</a:t>
                    </a:r>
                    <a:r>
                      <a:rPr lang="en-US" altLang="zh-CN" sz="1400" spc="-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a:t>T</a:t>
                    </a:r>
                    <a:endParaRPr lang="zh-CN" altLang="en-US" sz="1400" spc="-1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8" name="矩形 77">
                    <a:extLst>
                      <a:ext uri="{FF2B5EF4-FFF2-40B4-BE49-F238E27FC236}">
                        <a16:creationId xmlns:a16="http://schemas.microsoft.com/office/drawing/2014/main" xmlns="" id="{6BEA6D91-6C1D-229D-EE32-6758A36B73EA}"/>
                      </a:ext>
                    </a:extLst>
                  </p:cNvPr>
                  <p:cNvSpPr/>
                  <p:nvPr/>
                </p:nvSpPr>
                <p:spPr>
                  <a:xfrm>
                    <a:off x="10775297" y="4181381"/>
                    <a:ext cx="346230" cy="64633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M1</a:t>
                    </a:r>
                    <a:endPara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9" name="矩形 78">
                    <a:extLst>
                      <a:ext uri="{FF2B5EF4-FFF2-40B4-BE49-F238E27FC236}">
                        <a16:creationId xmlns:a16="http://schemas.microsoft.com/office/drawing/2014/main" xmlns="" id="{09A69324-6A81-FE92-3086-CD706BD84D09}"/>
                      </a:ext>
                    </a:extLst>
                  </p:cNvPr>
                  <p:cNvSpPr/>
                  <p:nvPr/>
                </p:nvSpPr>
                <p:spPr>
                  <a:xfrm>
                    <a:off x="11121527" y="4181380"/>
                    <a:ext cx="346230" cy="64633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M0</a:t>
                    </a:r>
                    <a:endPara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0" name="矩形 79">
                    <a:extLst>
                      <a:ext uri="{FF2B5EF4-FFF2-40B4-BE49-F238E27FC236}">
                        <a16:creationId xmlns:a16="http://schemas.microsoft.com/office/drawing/2014/main" xmlns="" id="{DC9F3223-FF33-0EAC-E97F-F98D3DD2C5EF}"/>
                      </a:ext>
                    </a:extLst>
                  </p:cNvPr>
                  <p:cNvSpPr/>
                  <p:nvPr/>
                </p:nvSpPr>
                <p:spPr>
                  <a:xfrm>
                    <a:off x="9055222" y="4181380"/>
                    <a:ext cx="346230" cy="64633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C</a:t>
                    </a:r>
                    <a:r>
                      <a:rPr lang="en-US" altLang="zh-CN" sz="1400" spc="-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/</a:t>
                    </a:r>
                    <a:r>
                      <a:rPr lang="en-US" altLang="zh-CN" sz="1400" spc="-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a:t>T</a:t>
                    </a:r>
                    <a:endParaRPr lang="zh-CN" altLang="en-US" sz="1400" spc="-1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1" name="矩形 80">
                    <a:extLst>
                      <a:ext uri="{FF2B5EF4-FFF2-40B4-BE49-F238E27FC236}">
                        <a16:creationId xmlns:a16="http://schemas.microsoft.com/office/drawing/2014/main" xmlns="" id="{86ACCDA3-F03D-C5E2-ACDF-77D4624C3E85}"/>
                      </a:ext>
                    </a:extLst>
                  </p:cNvPr>
                  <p:cNvSpPr/>
                  <p:nvPr/>
                </p:nvSpPr>
                <p:spPr>
                  <a:xfrm>
                    <a:off x="8708992" y="4181380"/>
                    <a:ext cx="346230" cy="64633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GATE</a:t>
                    </a:r>
                    <a:endPara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38" name="左大括号 37">
                  <a:extLst>
                    <a:ext uri="{FF2B5EF4-FFF2-40B4-BE49-F238E27FC236}">
                      <a16:creationId xmlns:a16="http://schemas.microsoft.com/office/drawing/2014/main" xmlns="" id="{FB9A4C3F-EFFF-2FD8-CBCF-B95EE8E09BC5}"/>
                    </a:ext>
                  </a:extLst>
                </p:cNvPr>
                <p:cNvSpPr/>
                <p:nvPr/>
              </p:nvSpPr>
              <p:spPr>
                <a:xfrm rot="16200000">
                  <a:off x="7362040" y="3494844"/>
                  <a:ext cx="164591" cy="1367924"/>
                </a:xfrm>
                <a:prstGeom prst="leftBrac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xmlns="" id="{A10A725F-7BE0-E9A6-61C3-28F8DE4EDA30}"/>
                    </a:ext>
                  </a:extLst>
                </p:cNvPr>
                <p:cNvSpPr txBox="1"/>
                <p:nvPr/>
              </p:nvSpPr>
              <p:spPr>
                <a:xfrm>
                  <a:off x="8226557" y="3308023"/>
                  <a:ext cx="11238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TMOD</a:t>
                  </a:r>
                  <a:endPara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左大括号 39">
                  <a:extLst>
                    <a:ext uri="{FF2B5EF4-FFF2-40B4-BE49-F238E27FC236}">
                      <a16:creationId xmlns:a16="http://schemas.microsoft.com/office/drawing/2014/main" xmlns="" id="{CAE3ADE7-1233-A95F-B059-B662AD0B2F2F}"/>
                    </a:ext>
                  </a:extLst>
                </p:cNvPr>
                <p:cNvSpPr/>
                <p:nvPr/>
              </p:nvSpPr>
              <p:spPr>
                <a:xfrm rot="16200000">
                  <a:off x="5982466" y="3480685"/>
                  <a:ext cx="164591" cy="1390457"/>
                </a:xfrm>
                <a:prstGeom prst="leftBrac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xmlns="" id="{C928283A-BAFC-52AB-6305-119CC79946D1}"/>
                    </a:ext>
                  </a:extLst>
                </p:cNvPr>
                <p:cNvSpPr txBox="1"/>
                <p:nvPr/>
              </p:nvSpPr>
              <p:spPr>
                <a:xfrm>
                  <a:off x="5642602" y="4340080"/>
                  <a:ext cx="108810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T1</a:t>
                  </a:r>
                  <a:r>
                    <a:rPr lang="zh-CN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方式</a:t>
                  </a:r>
                </a:p>
              </p:txBody>
            </p:sp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xmlns="" id="{8E15B58D-15BE-B86D-55AE-5E2E2194C7CE}"/>
                    </a:ext>
                  </a:extLst>
                </p:cNvPr>
                <p:cNvGrpSpPr/>
                <p:nvPr/>
              </p:nvGrpSpPr>
              <p:grpSpPr>
                <a:xfrm>
                  <a:off x="2199613" y="3429000"/>
                  <a:ext cx="2758765" cy="646334"/>
                  <a:chOff x="8708992" y="4181380"/>
                  <a:chExt cx="2758765" cy="646334"/>
                </a:xfrm>
              </p:grpSpPr>
              <p:sp>
                <p:nvSpPr>
                  <p:cNvPr id="66" name="矩形 65">
                    <a:extLst>
                      <a:ext uri="{FF2B5EF4-FFF2-40B4-BE49-F238E27FC236}">
                        <a16:creationId xmlns:a16="http://schemas.microsoft.com/office/drawing/2014/main" xmlns="" id="{76158397-2B57-19A7-E7E6-F2E7D3FB0F4A}"/>
                      </a:ext>
                    </a:extLst>
                  </p:cNvPr>
                  <p:cNvSpPr/>
                  <p:nvPr/>
                </p:nvSpPr>
                <p:spPr>
                  <a:xfrm>
                    <a:off x="9401452" y="4181383"/>
                    <a:ext cx="346230" cy="64633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TF0</a:t>
                    </a:r>
                    <a:endPara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" name="矩形 66">
                    <a:extLst>
                      <a:ext uri="{FF2B5EF4-FFF2-40B4-BE49-F238E27FC236}">
                        <a16:creationId xmlns:a16="http://schemas.microsoft.com/office/drawing/2014/main" xmlns="" id="{B84990C0-00BF-D75F-2A13-8ADCDD3E9AE5}"/>
                      </a:ext>
                    </a:extLst>
                  </p:cNvPr>
                  <p:cNvSpPr/>
                  <p:nvPr/>
                </p:nvSpPr>
                <p:spPr>
                  <a:xfrm>
                    <a:off x="9747682" y="4181382"/>
                    <a:ext cx="346230" cy="64633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TR0</a:t>
                    </a:r>
                    <a:endPara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8" name="矩形 67">
                    <a:extLst>
                      <a:ext uri="{FF2B5EF4-FFF2-40B4-BE49-F238E27FC236}">
                        <a16:creationId xmlns:a16="http://schemas.microsoft.com/office/drawing/2014/main" xmlns="" id="{3B22C1CD-6A5A-FA75-1426-0072FF44EAC1}"/>
                      </a:ext>
                    </a:extLst>
                  </p:cNvPr>
                  <p:cNvSpPr/>
                  <p:nvPr/>
                </p:nvSpPr>
                <p:spPr>
                  <a:xfrm>
                    <a:off x="10093912" y="4181382"/>
                    <a:ext cx="346230" cy="646331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endPara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9" name="矩形 68">
                    <a:extLst>
                      <a:ext uri="{FF2B5EF4-FFF2-40B4-BE49-F238E27FC236}">
                        <a16:creationId xmlns:a16="http://schemas.microsoft.com/office/drawing/2014/main" xmlns="" id="{58159821-E244-8BF8-D7A4-52435FEB77F9}"/>
                      </a:ext>
                    </a:extLst>
                  </p:cNvPr>
                  <p:cNvSpPr/>
                  <p:nvPr/>
                </p:nvSpPr>
                <p:spPr>
                  <a:xfrm>
                    <a:off x="10440142" y="4181382"/>
                    <a:ext cx="346230" cy="646331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endParaRPr lang="zh-CN" altLang="en-US" sz="1400" spc="-1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0" name="矩形 69">
                    <a:extLst>
                      <a:ext uri="{FF2B5EF4-FFF2-40B4-BE49-F238E27FC236}">
                        <a16:creationId xmlns:a16="http://schemas.microsoft.com/office/drawing/2014/main" xmlns="" id="{C9B19E29-CF64-3802-7868-B0982DA3D439}"/>
                      </a:ext>
                    </a:extLst>
                  </p:cNvPr>
                  <p:cNvSpPr/>
                  <p:nvPr/>
                </p:nvSpPr>
                <p:spPr>
                  <a:xfrm>
                    <a:off x="10775297" y="4181381"/>
                    <a:ext cx="346230" cy="646331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endPara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1" name="矩形 70">
                    <a:extLst>
                      <a:ext uri="{FF2B5EF4-FFF2-40B4-BE49-F238E27FC236}">
                        <a16:creationId xmlns:a16="http://schemas.microsoft.com/office/drawing/2014/main" xmlns="" id="{4667EE61-08DD-364E-313A-94CA4A89CFDF}"/>
                      </a:ext>
                    </a:extLst>
                  </p:cNvPr>
                  <p:cNvSpPr/>
                  <p:nvPr/>
                </p:nvSpPr>
                <p:spPr>
                  <a:xfrm>
                    <a:off x="11121527" y="4181380"/>
                    <a:ext cx="346230" cy="646331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endPara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2" name="矩形 71">
                    <a:extLst>
                      <a:ext uri="{FF2B5EF4-FFF2-40B4-BE49-F238E27FC236}">
                        <a16:creationId xmlns:a16="http://schemas.microsoft.com/office/drawing/2014/main" xmlns="" id="{06CD1F85-CE17-AA3E-8C21-343DF84D1AEE}"/>
                      </a:ext>
                    </a:extLst>
                  </p:cNvPr>
                  <p:cNvSpPr/>
                  <p:nvPr/>
                </p:nvSpPr>
                <p:spPr>
                  <a:xfrm>
                    <a:off x="9055222" y="4181380"/>
                    <a:ext cx="346230" cy="64633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n-US" altLang="zh-CN" sz="1400" spc="-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TR1</a:t>
                    </a:r>
                    <a:endParaRPr lang="zh-CN" altLang="en-US" sz="1400" spc="-1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3" name="矩形 72">
                    <a:extLst>
                      <a:ext uri="{FF2B5EF4-FFF2-40B4-BE49-F238E27FC236}">
                        <a16:creationId xmlns:a16="http://schemas.microsoft.com/office/drawing/2014/main" xmlns="" id="{C2EB7D73-3F37-8577-20A9-B17D6683ADE8}"/>
                      </a:ext>
                    </a:extLst>
                  </p:cNvPr>
                  <p:cNvSpPr/>
                  <p:nvPr/>
                </p:nvSpPr>
                <p:spPr>
                  <a:xfrm>
                    <a:off x="8708992" y="4181380"/>
                    <a:ext cx="346230" cy="64633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TF1</a:t>
                    </a:r>
                    <a:endPara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xmlns="" id="{624DA42D-F5F5-8277-E66D-2C06D6EF4D59}"/>
                    </a:ext>
                  </a:extLst>
                </p:cNvPr>
                <p:cNvSpPr txBox="1"/>
                <p:nvPr/>
              </p:nvSpPr>
              <p:spPr>
                <a:xfrm>
                  <a:off x="1332533" y="3505703"/>
                  <a:ext cx="93402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 smtClean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TCON</a:t>
                  </a:r>
                </a:p>
                <a:p>
                  <a:endPara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左大括号 43">
                  <a:extLst>
                    <a:ext uri="{FF2B5EF4-FFF2-40B4-BE49-F238E27FC236}">
                      <a16:creationId xmlns:a16="http://schemas.microsoft.com/office/drawing/2014/main" xmlns="" id="{CA93C78B-2029-F7C4-A020-CFA1271FE6B2}"/>
                    </a:ext>
                  </a:extLst>
                </p:cNvPr>
                <p:cNvSpPr/>
                <p:nvPr/>
              </p:nvSpPr>
              <p:spPr>
                <a:xfrm rot="16200000" flipH="1">
                  <a:off x="5898459" y="2708501"/>
                  <a:ext cx="180000" cy="1224000"/>
                </a:xfrm>
                <a:prstGeom prst="leftBrace">
                  <a:avLst/>
                </a:prstGeom>
                <a:ln w="28575"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" name="左大括号 44">
                  <a:extLst>
                    <a:ext uri="{FF2B5EF4-FFF2-40B4-BE49-F238E27FC236}">
                      <a16:creationId xmlns:a16="http://schemas.microsoft.com/office/drawing/2014/main" xmlns="" id="{CD70DA1F-81AF-AEB3-6BF1-1C7D450DB392}"/>
                    </a:ext>
                  </a:extLst>
                </p:cNvPr>
                <p:cNvSpPr/>
                <p:nvPr/>
              </p:nvSpPr>
              <p:spPr>
                <a:xfrm rot="16200000" flipH="1">
                  <a:off x="7396499" y="2709203"/>
                  <a:ext cx="164593" cy="1224000"/>
                </a:xfrm>
                <a:prstGeom prst="leftBrace">
                  <a:avLst/>
                </a:prstGeom>
                <a:ln w="28575"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xmlns="" id="{EB0417F1-679B-E066-2E7C-E2317A39889C}"/>
                    </a:ext>
                  </a:extLst>
                </p:cNvPr>
                <p:cNvSpPr txBox="1"/>
                <p:nvPr/>
              </p:nvSpPr>
              <p:spPr>
                <a:xfrm>
                  <a:off x="3509235" y="4340080"/>
                  <a:ext cx="18576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外部中断相关位</a:t>
                  </a:r>
                </a:p>
              </p:txBody>
            </p:sp>
            <p:sp>
              <p:nvSpPr>
                <p:cNvPr id="47" name="左大括号 46">
                  <a:extLst>
                    <a:ext uri="{FF2B5EF4-FFF2-40B4-BE49-F238E27FC236}">
                      <a16:creationId xmlns:a16="http://schemas.microsoft.com/office/drawing/2014/main" xmlns="" id="{2F8EC1A0-B3B9-43C3-8FF5-524C396D8F1C}"/>
                    </a:ext>
                  </a:extLst>
                </p:cNvPr>
                <p:cNvSpPr/>
                <p:nvPr/>
              </p:nvSpPr>
              <p:spPr>
                <a:xfrm rot="16200000">
                  <a:off x="4177676" y="3480684"/>
                  <a:ext cx="164591" cy="1390457"/>
                </a:xfrm>
                <a:prstGeom prst="leftBrac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48" name="直接箭头连接符 47">
                  <a:extLst>
                    <a:ext uri="{FF2B5EF4-FFF2-40B4-BE49-F238E27FC236}">
                      <a16:creationId xmlns:a16="http://schemas.microsoft.com/office/drawing/2014/main" xmlns="" id="{3CF46D39-24A4-25DE-9AEF-22DE409AF928}"/>
                    </a:ext>
                  </a:extLst>
                </p:cNvPr>
                <p:cNvCxnSpPr>
                  <a:stCxn id="72" idx="0"/>
                </p:cNvCxnSpPr>
                <p:nvPr/>
              </p:nvCxnSpPr>
              <p:spPr>
                <a:xfrm flipH="1" flipV="1">
                  <a:off x="2716567" y="1807487"/>
                  <a:ext cx="2391" cy="1621513"/>
                </a:xfrm>
                <a:prstGeom prst="straightConnector1">
                  <a:avLst/>
                </a:prstGeom>
                <a:ln w="28575">
                  <a:solidFill>
                    <a:srgbClr val="0000FF"/>
                  </a:solidFill>
                  <a:prstDash val="dash"/>
                  <a:tailEnd type="stealth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49" name="组合 48">
                  <a:extLst>
                    <a:ext uri="{FF2B5EF4-FFF2-40B4-BE49-F238E27FC236}">
                      <a16:creationId xmlns:a16="http://schemas.microsoft.com/office/drawing/2014/main" xmlns="" id="{45121B89-4AA2-86E3-8F31-66A951325054}"/>
                    </a:ext>
                  </a:extLst>
                </p:cNvPr>
                <p:cNvGrpSpPr/>
                <p:nvPr/>
              </p:nvGrpSpPr>
              <p:grpSpPr>
                <a:xfrm>
                  <a:off x="3410930" y="1811045"/>
                  <a:ext cx="3575807" cy="1612240"/>
                  <a:chOff x="3410930" y="1811045"/>
                  <a:chExt cx="3575807" cy="1612240"/>
                </a:xfrm>
              </p:grpSpPr>
              <p:cxnSp>
                <p:nvCxnSpPr>
                  <p:cNvPr id="64" name="连接符: 肘形 75">
                    <a:extLst>
                      <a:ext uri="{FF2B5EF4-FFF2-40B4-BE49-F238E27FC236}">
                        <a16:creationId xmlns:a16="http://schemas.microsoft.com/office/drawing/2014/main" xmlns="" id="{C37A495A-BF46-777D-5EC7-289B86CB3C47}"/>
                      </a:ext>
                    </a:extLst>
                  </p:cNvPr>
                  <p:cNvCxnSpPr>
                    <a:cxnSpLocks/>
                    <a:endCxn id="17" idx="2"/>
                  </p:cNvCxnSpPr>
                  <p:nvPr/>
                </p:nvCxnSpPr>
                <p:spPr>
                  <a:xfrm flipV="1">
                    <a:off x="3410930" y="1811045"/>
                    <a:ext cx="3575807" cy="401071"/>
                  </a:xfrm>
                  <a:prstGeom prst="bentConnector2">
                    <a:avLst/>
                  </a:prstGeom>
                  <a:ln w="28575">
                    <a:solidFill>
                      <a:srgbClr val="0000FF"/>
                    </a:solidFill>
                    <a:prstDash val="dash"/>
                    <a:tailEnd type="stealth" w="lg" len="lg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直接连接符 64">
                    <a:extLst>
                      <a:ext uri="{FF2B5EF4-FFF2-40B4-BE49-F238E27FC236}">
                        <a16:creationId xmlns:a16="http://schemas.microsoft.com/office/drawing/2014/main" xmlns="" id="{3A96F166-DA1A-0CDB-2D2A-5297EED496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10930" y="2212116"/>
                    <a:ext cx="0" cy="1211169"/>
                  </a:xfrm>
                  <a:prstGeom prst="line">
                    <a:avLst/>
                  </a:prstGeom>
                  <a:ln w="28575">
                    <a:solidFill>
                      <a:srgbClr val="0000F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0" name="连接符: 肘形 90">
                  <a:extLst>
                    <a:ext uri="{FF2B5EF4-FFF2-40B4-BE49-F238E27FC236}">
                      <a16:creationId xmlns:a16="http://schemas.microsoft.com/office/drawing/2014/main" xmlns="" id="{01A3615F-01AE-F851-A274-09F89212446B}"/>
                    </a:ext>
                  </a:extLst>
                </p:cNvPr>
                <p:cNvCxnSpPr>
                  <a:stCxn id="18" idx="1"/>
                  <a:endCxn id="73" idx="0"/>
                </p:cNvCxnSpPr>
                <p:nvPr/>
              </p:nvCxnSpPr>
              <p:spPr>
                <a:xfrm rot="10800000" flipH="1" flipV="1">
                  <a:off x="1850994" y="1380478"/>
                  <a:ext cx="521733" cy="2048522"/>
                </a:xfrm>
                <a:prstGeom prst="bentConnector4">
                  <a:avLst>
                    <a:gd name="adj1" fmla="val -43816"/>
                    <a:gd name="adj2" fmla="val 86078"/>
                  </a:avLst>
                </a:prstGeom>
                <a:ln w="12700">
                  <a:solidFill>
                    <a:srgbClr val="CC00FF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1" name="箭头: 五边形 97">
                  <a:extLst>
                    <a:ext uri="{FF2B5EF4-FFF2-40B4-BE49-F238E27FC236}">
                      <a16:creationId xmlns:a16="http://schemas.microsoft.com/office/drawing/2014/main" xmlns="" id="{2D005A28-C9F4-4856-CB7F-23BADAD96681}"/>
                    </a:ext>
                  </a:extLst>
                </p:cNvPr>
                <p:cNvSpPr/>
                <p:nvPr/>
              </p:nvSpPr>
              <p:spPr>
                <a:xfrm rot="5400000">
                  <a:off x="4475090" y="205961"/>
                  <a:ext cx="250256" cy="95964"/>
                </a:xfrm>
                <a:prstGeom prst="homePlat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52" name="直接箭头连接符 51">
                  <a:extLst>
                    <a:ext uri="{FF2B5EF4-FFF2-40B4-BE49-F238E27FC236}">
                      <a16:creationId xmlns:a16="http://schemas.microsoft.com/office/drawing/2014/main" xmlns="" id="{D49E6000-25B1-D693-79F5-C99686982A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00218" y="379071"/>
                  <a:ext cx="0" cy="76614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箭头连接符 52">
                  <a:extLst>
                    <a:ext uri="{FF2B5EF4-FFF2-40B4-BE49-F238E27FC236}">
                      <a16:creationId xmlns:a16="http://schemas.microsoft.com/office/drawing/2014/main" xmlns="" id="{F91A3532-870B-8FF2-5128-E460A45607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78203" y="377138"/>
                  <a:ext cx="0" cy="76614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xmlns="" id="{1469945D-A1D8-180C-DDA9-E738BA416F4E}"/>
                    </a:ext>
                  </a:extLst>
                </p:cNvPr>
                <p:cNvSpPr txBox="1"/>
                <p:nvPr/>
              </p:nvSpPr>
              <p:spPr>
                <a:xfrm>
                  <a:off x="7033912" y="4340080"/>
                  <a:ext cx="117149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T0</a:t>
                  </a:r>
                  <a:r>
                    <a:rPr lang="zh-CN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方式</a:t>
                  </a:r>
                </a:p>
              </p:txBody>
            </p:sp>
            <p:grpSp>
              <p:nvGrpSpPr>
                <p:cNvPr id="55" name="组合 54">
                  <a:extLst>
                    <a:ext uri="{FF2B5EF4-FFF2-40B4-BE49-F238E27FC236}">
                      <a16:creationId xmlns:a16="http://schemas.microsoft.com/office/drawing/2014/main" xmlns="" id="{6791927B-8E3F-431C-291D-692B8BA6B270}"/>
                    </a:ext>
                  </a:extLst>
                </p:cNvPr>
                <p:cNvGrpSpPr/>
                <p:nvPr/>
              </p:nvGrpSpPr>
              <p:grpSpPr>
                <a:xfrm>
                  <a:off x="3065189" y="1380478"/>
                  <a:ext cx="2352420" cy="2048524"/>
                  <a:chOff x="3065189" y="1380478"/>
                  <a:chExt cx="2352420" cy="2048524"/>
                </a:xfrm>
              </p:grpSpPr>
              <p:cxnSp>
                <p:nvCxnSpPr>
                  <p:cNvPr id="62" name="连接符: 肘形 93">
                    <a:extLst>
                      <a:ext uri="{FF2B5EF4-FFF2-40B4-BE49-F238E27FC236}">
                        <a16:creationId xmlns:a16="http://schemas.microsoft.com/office/drawing/2014/main" xmlns="" id="{BB5517EA-CAF8-49D8-A948-42E68C82956C}"/>
                      </a:ext>
                    </a:extLst>
                  </p:cNvPr>
                  <p:cNvCxnSpPr>
                    <a:cxnSpLocks/>
                    <a:endCxn id="66" idx="0"/>
                  </p:cNvCxnSpPr>
                  <p:nvPr/>
                </p:nvCxnSpPr>
                <p:spPr>
                  <a:xfrm rot="10800000" flipV="1">
                    <a:off x="3065189" y="2026807"/>
                    <a:ext cx="2172471" cy="1402195"/>
                  </a:xfrm>
                  <a:prstGeom prst="bentConnector2">
                    <a:avLst/>
                  </a:prstGeom>
                  <a:ln w="19050">
                    <a:solidFill>
                      <a:srgbClr val="CC00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连接符: 肘形 110">
                    <a:extLst>
                      <a:ext uri="{FF2B5EF4-FFF2-40B4-BE49-F238E27FC236}">
                        <a16:creationId xmlns:a16="http://schemas.microsoft.com/office/drawing/2014/main" xmlns="" id="{603E6309-42D8-770C-BAD9-6E32B705C383}"/>
                      </a:ext>
                    </a:extLst>
                  </p:cNvPr>
                  <p:cNvCxnSpPr>
                    <a:cxnSpLocks/>
                    <a:stCxn id="17" idx="1"/>
                  </p:cNvCxnSpPr>
                  <p:nvPr/>
                </p:nvCxnSpPr>
                <p:spPr>
                  <a:xfrm rot="10800000" flipV="1">
                    <a:off x="5236665" y="1380478"/>
                    <a:ext cx="180944" cy="640848"/>
                  </a:xfrm>
                  <a:prstGeom prst="bentConnector2">
                    <a:avLst/>
                  </a:prstGeom>
                  <a:ln w="19050">
                    <a:solidFill>
                      <a:srgbClr val="CC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6" name="箭头: 上下 26">
                  <a:extLst>
                    <a:ext uri="{FF2B5EF4-FFF2-40B4-BE49-F238E27FC236}">
                      <a16:creationId xmlns:a16="http://schemas.microsoft.com/office/drawing/2014/main" xmlns="" id="{91661821-D800-EF3E-9A10-8A8AC11AB4F7}"/>
                    </a:ext>
                  </a:extLst>
                </p:cNvPr>
                <p:cNvSpPr/>
                <p:nvPr/>
              </p:nvSpPr>
              <p:spPr>
                <a:xfrm>
                  <a:off x="4101484" y="1624612"/>
                  <a:ext cx="275208" cy="932157"/>
                </a:xfrm>
                <a:prstGeom prst="upDownArrow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箭头: 上下 27">
                  <a:extLst>
                    <a:ext uri="{FF2B5EF4-FFF2-40B4-BE49-F238E27FC236}">
                      <a16:creationId xmlns:a16="http://schemas.microsoft.com/office/drawing/2014/main" xmlns="" id="{F5D9C4BA-0E6E-B3AC-0452-12D893086364}"/>
                    </a:ext>
                  </a:extLst>
                </p:cNvPr>
                <p:cNvSpPr/>
                <p:nvPr/>
              </p:nvSpPr>
              <p:spPr>
                <a:xfrm>
                  <a:off x="5946942" y="1624612"/>
                  <a:ext cx="275208" cy="932157"/>
                </a:xfrm>
                <a:prstGeom prst="upDownArrow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9" name="箭头: 五边形 100">
                  <a:extLst>
                    <a:ext uri="{FF2B5EF4-FFF2-40B4-BE49-F238E27FC236}">
                      <a16:creationId xmlns:a16="http://schemas.microsoft.com/office/drawing/2014/main" xmlns="" id="{3D04A9C4-EE55-F239-D3F5-F3401E29835D}"/>
                    </a:ext>
                  </a:extLst>
                </p:cNvPr>
                <p:cNvSpPr/>
                <p:nvPr/>
              </p:nvSpPr>
              <p:spPr>
                <a:xfrm rot="5400000">
                  <a:off x="7853075" y="244033"/>
                  <a:ext cx="250256" cy="95964"/>
                </a:xfrm>
                <a:prstGeom prst="homePlat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0" name="图片 59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02825" y="3540"/>
                  <a:ext cx="737407" cy="26012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2" name="矩形 81"/>
              <p:cNvSpPr/>
              <p:nvPr/>
            </p:nvSpPr>
            <p:spPr>
              <a:xfrm>
                <a:off x="-520700" y="2111940"/>
                <a:ext cx="933385" cy="398406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 smtClean="0">
                    <a:solidFill>
                      <a:schemeClr val="tx1"/>
                    </a:solidFill>
                  </a:rPr>
                  <a:t>CPU</a:t>
                </a:r>
                <a:endParaRPr lang="zh-CN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112723" y="4826360"/>
                <a:ext cx="14621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控制</a:t>
                </a:r>
                <a:endParaRPr lang="en-US" altLang="zh-CN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寄存器</a:t>
                </a:r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6084" y="951076"/>
              <a:ext cx="737407" cy="260121"/>
            </a:xfrm>
            <a:prstGeom prst="rect">
              <a:avLst/>
            </a:prstGeom>
            <a:effectLst/>
          </p:spPr>
        </p:pic>
      </p:grpSp>
      <p:sp>
        <p:nvSpPr>
          <p:cNvPr id="87" name="文本框 86"/>
          <p:cNvSpPr txBox="1"/>
          <p:nvPr/>
        </p:nvSpPr>
        <p:spPr>
          <a:xfrm>
            <a:off x="1350519" y="2795618"/>
            <a:ext cx="69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C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溢出</a:t>
            </a:r>
            <a:endParaRPr lang="zh-CN" altLang="en-US" dirty="0">
              <a:solidFill>
                <a:srgbClr val="CC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4941148" y="2734703"/>
            <a:ext cx="6924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CC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溢出</a:t>
            </a:r>
            <a:endParaRPr lang="zh-CN" altLang="en-US" sz="1600" dirty="0">
              <a:solidFill>
                <a:srgbClr val="CC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任意多边形 94"/>
          <p:cNvSpPr/>
          <p:nvPr/>
        </p:nvSpPr>
        <p:spPr>
          <a:xfrm>
            <a:off x="1059256" y="5024673"/>
            <a:ext cx="1068309" cy="597529"/>
          </a:xfrm>
          <a:custGeom>
            <a:avLst/>
            <a:gdLst>
              <a:gd name="connsiteX0" fmla="*/ 1050202 w 1068309"/>
              <a:gd name="connsiteY0" fmla="*/ 0 h 597529"/>
              <a:gd name="connsiteX1" fmla="*/ 1050202 w 1068309"/>
              <a:gd name="connsiteY1" fmla="*/ 0 h 597529"/>
              <a:gd name="connsiteX2" fmla="*/ 1059255 w 1068309"/>
              <a:gd name="connsiteY2" fmla="*/ 90535 h 597529"/>
              <a:gd name="connsiteX3" fmla="*/ 1068309 w 1068309"/>
              <a:gd name="connsiteY3" fmla="*/ 597529 h 597529"/>
              <a:gd name="connsiteX4" fmla="*/ 0 w 1068309"/>
              <a:gd name="connsiteY4" fmla="*/ 597529 h 59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8309" h="597529">
                <a:moveTo>
                  <a:pt x="1050202" y="0"/>
                </a:moveTo>
                <a:lnTo>
                  <a:pt x="1050202" y="0"/>
                </a:lnTo>
                <a:cubicBezTo>
                  <a:pt x="1053220" y="30178"/>
                  <a:pt x="1058336" y="60220"/>
                  <a:pt x="1059255" y="90535"/>
                </a:cubicBezTo>
                <a:cubicBezTo>
                  <a:pt x="1064375" y="259482"/>
                  <a:pt x="1068309" y="597529"/>
                  <a:pt x="1068309" y="597529"/>
                </a:cubicBezTo>
                <a:lnTo>
                  <a:pt x="0" y="597529"/>
                </a:lnTo>
              </a:path>
            </a:pathLst>
          </a:custGeom>
          <a:noFill/>
          <a:ln w="19050">
            <a:solidFill>
              <a:srgbClr val="CC00FF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任意多边形 95"/>
          <p:cNvSpPr/>
          <p:nvPr/>
        </p:nvSpPr>
        <p:spPr>
          <a:xfrm>
            <a:off x="1068309" y="5033727"/>
            <a:ext cx="1757624" cy="706170"/>
          </a:xfrm>
          <a:custGeom>
            <a:avLst/>
            <a:gdLst>
              <a:gd name="connsiteX0" fmla="*/ 1729212 w 1757624"/>
              <a:gd name="connsiteY0" fmla="*/ 0 h 706170"/>
              <a:gd name="connsiteX1" fmla="*/ 1729212 w 1757624"/>
              <a:gd name="connsiteY1" fmla="*/ 0 h 706170"/>
              <a:gd name="connsiteX2" fmla="*/ 1747319 w 1757624"/>
              <a:gd name="connsiteY2" fmla="*/ 81481 h 706170"/>
              <a:gd name="connsiteX3" fmla="*/ 1756372 w 1757624"/>
              <a:gd name="connsiteY3" fmla="*/ 117695 h 706170"/>
              <a:gd name="connsiteX4" fmla="*/ 1756372 w 1757624"/>
              <a:gd name="connsiteY4" fmla="*/ 633742 h 706170"/>
              <a:gd name="connsiteX5" fmla="*/ 1756372 w 1757624"/>
              <a:gd name="connsiteY5" fmla="*/ 706170 h 706170"/>
              <a:gd name="connsiteX6" fmla="*/ 0 w 1757624"/>
              <a:gd name="connsiteY6" fmla="*/ 706170 h 70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7624" h="706170">
                <a:moveTo>
                  <a:pt x="1729212" y="0"/>
                </a:moveTo>
                <a:lnTo>
                  <a:pt x="1729212" y="0"/>
                </a:lnTo>
                <a:cubicBezTo>
                  <a:pt x="1735248" y="27160"/>
                  <a:pt x="1741063" y="54371"/>
                  <a:pt x="1747319" y="81481"/>
                </a:cubicBezTo>
                <a:cubicBezTo>
                  <a:pt x="1750117" y="93605"/>
                  <a:pt x="1756168" y="105254"/>
                  <a:pt x="1756372" y="117695"/>
                </a:cubicBezTo>
                <a:cubicBezTo>
                  <a:pt x="1759191" y="289688"/>
                  <a:pt x="1756372" y="461726"/>
                  <a:pt x="1756372" y="633742"/>
                </a:cubicBezTo>
                <a:lnTo>
                  <a:pt x="1756372" y="706170"/>
                </a:lnTo>
                <a:lnTo>
                  <a:pt x="0" y="706170"/>
                </a:lnTo>
              </a:path>
            </a:pathLst>
          </a:custGeom>
          <a:noFill/>
          <a:ln w="19050">
            <a:solidFill>
              <a:srgbClr val="CC00FF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/>
          <p:cNvSpPr txBox="1"/>
          <p:nvPr/>
        </p:nvSpPr>
        <p:spPr>
          <a:xfrm>
            <a:off x="1593410" y="5729133"/>
            <a:ext cx="69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C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</a:t>
            </a:r>
            <a:endParaRPr lang="zh-CN" altLang="en-US" dirty="0">
              <a:solidFill>
                <a:srgbClr val="CC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左箭头 97"/>
          <p:cNvSpPr/>
          <p:nvPr/>
        </p:nvSpPr>
        <p:spPr>
          <a:xfrm>
            <a:off x="1059256" y="3404484"/>
            <a:ext cx="7438428" cy="361524"/>
          </a:xfrm>
          <a:prstGeom prst="leftArrow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xmlns="" id="{A5C18A63-2053-4556-60E1-BB02F41117F1}"/>
              </a:ext>
            </a:extLst>
          </p:cNvPr>
          <p:cNvSpPr txBox="1"/>
          <p:nvPr/>
        </p:nvSpPr>
        <p:spPr>
          <a:xfrm>
            <a:off x="4190995" y="3416287"/>
            <a:ext cx="1096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内部总线</a:t>
            </a:r>
          </a:p>
        </p:txBody>
      </p:sp>
      <p:sp>
        <p:nvSpPr>
          <p:cNvPr id="100" name="矩形 99"/>
          <p:cNvSpPr/>
          <p:nvPr/>
        </p:nvSpPr>
        <p:spPr>
          <a:xfrm>
            <a:off x="1576732" y="19391"/>
            <a:ext cx="6290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6.1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定时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计数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器的内部结构及功能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49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182750" y="365722"/>
            <a:ext cx="76739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定时</a:t>
            </a:r>
            <a:r>
              <a:rPr kumimoji="0" lang="en-US" altLang="zh-CN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计数器输入的计数脉冲有两个来源：</a:t>
            </a:r>
            <a:endParaRPr kumimoji="0" lang="zh-CN" altLang="en-US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264231" y="975322"/>
            <a:ext cx="8511270" cy="508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marR="0" lvl="0" indent="-457200" algn="just" defTabSz="914400" rtl="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CC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振荡器输出脉冲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经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分频后送来机器周期信号</a:t>
            </a:r>
            <a:r>
              <a:rPr kumimoji="0" lang="zh-CN" altLang="en-US" sz="24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（定时器）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algn="just" defTabSz="914400" rtl="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CC0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T0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引脚输入的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外部脉冲源</a:t>
            </a:r>
            <a:r>
              <a:rPr kumimoji="0" lang="zh-CN" altLang="en-US" sz="240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（计数器）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0" marR="0" lvl="0" indent="612000" algn="just" defTabSz="914400" rtl="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CC0000"/>
              </a:buClr>
              <a:buSzTx/>
              <a:buFontTx/>
              <a:buNone/>
              <a:tabLst/>
              <a:defRPr/>
            </a:pPr>
            <a:r>
              <a:rPr lang="zh-CN" altLang="en-US" b="0" noProof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初值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后，每来一个脉冲计数器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加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，当加到计数器为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时，再输入一个脉冲就使计数器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回零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，且计数器的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溢出使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TCON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中中断请求位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TF0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TF1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置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发出中断请求（定时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计数器中断允许时）。</a:t>
            </a:r>
          </a:p>
          <a:p>
            <a:pPr marL="0" marR="0" lvl="0" indent="612000" algn="just" defTabSz="914400" rtl="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CC0000"/>
              </a:buClr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定时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计数器工作于定时模式时，定时是对时钟脉冲（机器周期频率）进行计数。计数值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乘以机器周期就是定时时间。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标志位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TF0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TF1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置</a:t>
            </a:r>
            <a:r>
              <a:rPr lang="zh-CN" altLang="en-US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则表示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定时时间到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；如果工作于计数模式，则表示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计数值已满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just" defTabSz="914400" rtl="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CC0000"/>
              </a:buClr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可见，由溢出时计数器的值减去计数初值才是加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计数器的计数值（补码形式）。</a:t>
            </a:r>
          </a:p>
          <a:p>
            <a:pPr marL="0" marR="0" lvl="0" indent="61200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076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310835" y="248971"/>
            <a:ext cx="238709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kumimoji="0" lang="zh-CN" altLang="en-US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计数功能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43347" y="858571"/>
            <a:ext cx="8839200" cy="276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lv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计数是对外部计数脉冲进行计数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输入信号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两次采样产生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负跳变时，计数器值加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故设置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为计数器模式时，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计数频率应小于机器周期频率的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1/2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。如当晶振频率为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12MHz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时，最高计数频率不超过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1MHZ/2 = 500KHZ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个机器周期），即计数脉冲的周期要大于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2us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sz="24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如图所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示，在每个机器周期的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S5P2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期间采样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T0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引脚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电平： 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63" y="4230986"/>
            <a:ext cx="8309568" cy="20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6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359875" y="268586"/>
            <a:ext cx="3125709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en-US" altLang="zh-CN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kumimoji="0" lang="zh-CN" altLang="en-US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定时功能</a:t>
            </a:r>
          </a:p>
        </p:txBody>
      </p:sp>
      <p:sp>
        <p:nvSpPr>
          <p:cNvPr id="3" name="内容占位符 1"/>
          <p:cNvSpPr txBox="1">
            <a:spLocks/>
          </p:cNvSpPr>
          <p:nvPr/>
        </p:nvSpPr>
        <p:spPr bwMode="auto">
          <a:xfrm>
            <a:off x="215256" y="980374"/>
            <a:ext cx="8928744" cy="223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FontTx/>
              <a:buChar char="•"/>
            </a:pP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设置为定时器模式时：</a:t>
            </a:r>
            <a:endParaRPr lang="en-US" altLang="zh-CN" b="0" kern="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/>
            <a:r>
              <a:rPr lang="en-US" altLang="zh-CN" b="0" kern="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计数器是对</a:t>
            </a: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内部机器周期计数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个机器周期等于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个振荡周期，即计数频率为晶振频率的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1/12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）。定时功能示意图如图所示。</a:t>
            </a:r>
          </a:p>
          <a:p>
            <a:pPr eaLnBrk="1" hangingPunct="1">
              <a:buFontTx/>
              <a:buChar char="•"/>
            </a:pP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计数值</a:t>
            </a:r>
            <a:r>
              <a:rPr lang="en-US" altLang="zh-CN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乘以机器周期</a:t>
            </a:r>
            <a:r>
              <a:rPr lang="en-US" altLang="zh-CN" b="0" kern="0" dirty="0" err="1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Tcy</a:t>
            </a: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就是定时时间</a:t>
            </a:r>
            <a:r>
              <a:rPr lang="en-US" altLang="zh-CN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 </a:t>
            </a: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75" y="3213980"/>
            <a:ext cx="8458200" cy="277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751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1066560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1756047" y="226827"/>
            <a:ext cx="55306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章 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51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单片机的定时</a:t>
            </a:r>
            <a:r>
              <a:rPr lang="en-US" altLang="zh-CN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计数器</a:t>
            </a:r>
          </a:p>
        </p:txBody>
      </p:sp>
      <p:sp>
        <p:nvSpPr>
          <p:cNvPr id="8" name="五边形 7"/>
          <p:cNvSpPr/>
          <p:nvPr/>
        </p:nvSpPr>
        <p:spPr bwMode="auto">
          <a:xfrm>
            <a:off x="1072576" y="2577499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6.2</a:t>
            </a:r>
            <a:endParaRPr lang="zh-CN" altLang="en-US" sz="3200" b="1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9" name="AutoShape 15"/>
          <p:cNvSpPr>
            <a:spLocks noChangeArrowheads="1"/>
          </p:cNvSpPr>
          <p:nvPr/>
        </p:nvSpPr>
        <p:spPr bwMode="auto">
          <a:xfrm>
            <a:off x="2116574" y="2600545"/>
            <a:ext cx="5864121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>
              <a:defRPr/>
            </a:pPr>
            <a:r>
              <a:rPr lang="zh-CN" altLang="en-US" sz="32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定时</a:t>
            </a:r>
            <a:r>
              <a:rPr lang="en-US" altLang="zh-CN" sz="32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32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计数器的四种工作</a:t>
            </a:r>
            <a:r>
              <a:rPr lang="zh-CN" altLang="en-US" sz="3200" b="1" kern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方式</a:t>
            </a:r>
            <a:endParaRPr lang="zh-CN" altLang="en-US" sz="3200" b="1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五边形 9"/>
          <p:cNvSpPr/>
          <p:nvPr/>
        </p:nvSpPr>
        <p:spPr bwMode="auto">
          <a:xfrm>
            <a:off x="1072576" y="3456411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6.3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1" name="AutoShape 15"/>
          <p:cNvSpPr>
            <a:spLocks noChangeArrowheads="1"/>
          </p:cNvSpPr>
          <p:nvPr/>
        </p:nvSpPr>
        <p:spPr bwMode="auto">
          <a:xfrm>
            <a:off x="2116575" y="3442126"/>
            <a:ext cx="5864119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>
              <a:defRPr/>
            </a:pP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定时</a:t>
            </a:r>
            <a:r>
              <a:rPr lang="en-US" altLang="zh-CN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计数器相关</a:t>
            </a: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SFR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五边形 11"/>
          <p:cNvSpPr/>
          <p:nvPr/>
        </p:nvSpPr>
        <p:spPr bwMode="auto">
          <a:xfrm>
            <a:off x="1072576" y="4264828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6.4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3" name="AutoShape 15"/>
          <p:cNvSpPr>
            <a:spLocks noChangeArrowheads="1"/>
          </p:cNvSpPr>
          <p:nvPr/>
        </p:nvSpPr>
        <p:spPr bwMode="auto">
          <a:xfrm>
            <a:off x="2116574" y="4250543"/>
            <a:ext cx="586412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定时</a:t>
            </a: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计数器</a:t>
            </a: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的应用</a:t>
            </a:r>
          </a:p>
        </p:txBody>
      </p:sp>
      <p:sp>
        <p:nvSpPr>
          <p:cNvPr id="14" name="五边形 13"/>
          <p:cNvSpPr/>
          <p:nvPr/>
        </p:nvSpPr>
        <p:spPr bwMode="auto">
          <a:xfrm>
            <a:off x="1072574" y="1692108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2" action="ppaction://hlinksldjump"/>
              </a:rPr>
              <a:t>6.1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5" name="AutoShape 15"/>
          <p:cNvSpPr>
            <a:spLocks noChangeArrowheads="1"/>
          </p:cNvSpPr>
          <p:nvPr/>
        </p:nvSpPr>
        <p:spPr bwMode="auto">
          <a:xfrm>
            <a:off x="2102928" y="1677823"/>
            <a:ext cx="586340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定时</a:t>
            </a: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计数器的内部结构及功能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577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5401</TotalTime>
  <Words>2363</Words>
  <Application>Microsoft Office PowerPoint</Application>
  <PresentationFormat>全屏显示(4:3)</PresentationFormat>
  <Paragraphs>415</Paragraphs>
  <Slides>32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50" baseType="lpstr">
      <vt:lpstr>Arial Unicode MS</vt:lpstr>
      <vt:lpstr>Raavi</vt:lpstr>
      <vt:lpstr>黑体</vt:lpstr>
      <vt:lpstr>华文楷体</vt:lpstr>
      <vt:lpstr>楷体</vt:lpstr>
      <vt:lpstr>楷体_GB2312</vt:lpstr>
      <vt:lpstr>宋体</vt:lpstr>
      <vt:lpstr>微软雅黑</vt:lpstr>
      <vt:lpstr>Arial</vt:lpstr>
      <vt:lpstr>Calibri</vt:lpstr>
      <vt:lpstr>Calibri Light</vt:lpstr>
      <vt:lpstr>Cambria Math</vt:lpstr>
      <vt:lpstr>Segoe UI</vt:lpstr>
      <vt:lpstr>Symbol</vt:lpstr>
      <vt:lpstr>Times New Roman</vt:lpstr>
      <vt:lpstr>Wingdings</vt:lpstr>
      <vt:lpstr>Office 主题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677</cp:revision>
  <dcterms:created xsi:type="dcterms:W3CDTF">2021-04-14T12:15:33Z</dcterms:created>
  <dcterms:modified xsi:type="dcterms:W3CDTF">2022-05-23T10:00:08Z</dcterms:modified>
</cp:coreProperties>
</file>